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B2F1FC-C839-4AA1-88D4-A121F9A96979}">
  <a:tblStyle styleId="{9AB2F1FC-C839-4AA1-88D4-A121F9A9697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slide" Target="slides/slide66.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af65a9637d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af65a9637d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5fd71653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5fd71653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af4bc24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af4bc241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f65a963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f65a963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62159637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a6215963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a62159637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a62159637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f65a9637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f65a9637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5fd71653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5fd71653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5fd71653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5fd71653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a63bbfb7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a63bbfb7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f4bc241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f4bc241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5fd716534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5fd716534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5fd716534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5fd716534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62159637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62159637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5fd716534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5fd716534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5fd71653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5fd71653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a621596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621596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5fd716534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a5fd716534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a5fd716534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a5fd71653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5fd716534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5fd716534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5fd716534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5fd716534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Why Zero?</a:t>
            </a:r>
            <a:r>
              <a:rPr lang="en">
                <a:solidFill>
                  <a:schemeClr val="dk1"/>
                </a:solidFill>
              </a:rPr>
              <a:t> A vibration requires a restoring force (like a spring pulling back). When a molecule rotates or drifts freely, bond lengths and angles do not change. Since there is no change in potential energy, the "force constant" is zero, resulting in a frequency of zero.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a5fd716534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a5fd716534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a5fd71653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a5fd71653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a5fd716534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a5fd716534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5fd71653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a5fd71653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af65a9637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af65a9637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5fd71653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5fd71653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a5fd716534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a5fd716534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5fd716534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5fd716534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a5fd71653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a5fd7165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adc6f2f5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adc6f2f5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a5fd716534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a5fd716534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a5fd7165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a5fd7165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a62159637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a62159637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62159637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62159637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5fd716534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5fd716534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62159637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a62159637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a62159637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a62159637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a62159637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62159637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a62159637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a62159637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62159637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62159637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a62159637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a62159637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a62159637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a62159637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5fd716534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5fd716534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a62159637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a62159637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a5fd716534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5fd716534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5fd71653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5fd71653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a5fd71653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a5fd71653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a5fd71653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a5fd71653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a5fd71653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a5fd71653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a5fd716534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a5fd716534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a5fd716534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a5fd716534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f65a963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f65a963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af65a963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af65a963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a5fd716534_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a5fd716534_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af65a963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af65a96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af65a963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af65a963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f65a963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f65a963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af65a963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f65a963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af65a9637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af65a9637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af65a9637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af65a9637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af65a9637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af65a963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a5fd71653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a5fd71653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5fd716534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5fd716534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a5fd71653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a5fd71653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gif"/><Relationship Id="rId4" Type="http://schemas.openxmlformats.org/officeDocument/2006/relationships/image" Target="../media/image8.gif"/><Relationship Id="rId5" Type="http://schemas.openxmlformats.org/officeDocument/2006/relationships/image" Target="../media/image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gif"/><Relationship Id="rId4" Type="http://schemas.openxmlformats.org/officeDocument/2006/relationships/image" Target="../media/image8.gif"/><Relationship Id="rId5"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gif"/><Relationship Id="rId4" Type="http://schemas.openxmlformats.org/officeDocument/2006/relationships/image" Target="../media/image4.gif"/><Relationship Id="rId5" Type="http://schemas.openxmlformats.org/officeDocument/2006/relationships/image" Target="../media/image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gif"/><Relationship Id="rId4" Type="http://schemas.openxmlformats.org/officeDocument/2006/relationships/image" Target="../media/image17.gif"/><Relationship Id="rId5"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gif"/><Relationship Id="rId4" Type="http://schemas.openxmlformats.org/officeDocument/2006/relationships/image" Target="../media/image20.gif"/><Relationship Id="rId5" Type="http://schemas.openxmlformats.org/officeDocument/2006/relationships/image" Target="../media/image2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gif"/><Relationship Id="rId4" Type="http://schemas.openxmlformats.org/officeDocument/2006/relationships/image" Target="../media/image16.gif"/><Relationship Id="rId5" Type="http://schemas.openxmlformats.org/officeDocument/2006/relationships/image" Target="../media/image2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gif"/><Relationship Id="rId4" Type="http://schemas.openxmlformats.org/officeDocument/2006/relationships/image" Target="../media/image19.gif"/><Relationship Id="rId5" Type="http://schemas.openxmlformats.org/officeDocument/2006/relationships/image" Target="../media/image4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gif"/><Relationship Id="rId4" Type="http://schemas.openxmlformats.org/officeDocument/2006/relationships/image" Target="../media/image14.gif"/><Relationship Id="rId5" Type="http://schemas.openxmlformats.org/officeDocument/2006/relationships/image" Target="../media/image2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chem.purdue.edu/jmol/vib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readme.md"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readme.m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drive.google.com/file/d/1tjcO0NvtjoZ4gUFhiyCZj6Jq_CuyIzZK/view" TargetMode="Externa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8.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3.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0.gif"/><Relationship Id="rId4" Type="http://schemas.openxmlformats.org/officeDocument/2006/relationships/image" Target="../media/image5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1.gi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2.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5000">
                <a:latin typeface="Georgia"/>
                <a:ea typeface="Georgia"/>
                <a:cs typeface="Georgia"/>
                <a:sym typeface="Georgia"/>
              </a:rPr>
              <a:t>CHEM-279 FINAL PROJECT</a:t>
            </a:r>
            <a:endParaRPr sz="5000">
              <a:latin typeface="Georgia"/>
              <a:ea typeface="Georgia"/>
              <a:cs typeface="Georgia"/>
              <a:sym typeface="Georgi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Georgia"/>
                <a:ea typeface="Georgia"/>
                <a:cs typeface="Georgia"/>
                <a:sym typeface="Georgia"/>
              </a:rPr>
              <a:t>Visualization Module for Normal Modes</a:t>
            </a:r>
            <a:endParaRPr>
              <a:latin typeface="Georgia"/>
              <a:ea typeface="Georgia"/>
              <a:cs typeface="Georgia"/>
              <a:sym typeface="Georgia"/>
            </a:endParaRPr>
          </a:p>
        </p:txBody>
      </p:sp>
      <p:sp>
        <p:nvSpPr>
          <p:cNvPr id="56" name="Google Shape;56;p13"/>
          <p:cNvSpPr txBox="1"/>
          <p:nvPr/>
        </p:nvSpPr>
        <p:spPr>
          <a:xfrm>
            <a:off x="2054825" y="3872550"/>
            <a:ext cx="49290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Georgia"/>
                <a:ea typeface="Georgia"/>
                <a:cs typeface="Georgia"/>
                <a:sym typeface="Georgia"/>
              </a:rPr>
              <a:t>By: Festo Muhire &amp; Paul Graggs</a:t>
            </a:r>
            <a:endParaRPr sz="2000">
              <a:solidFill>
                <a:schemeClr val="dk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Why is the Hessian 3N x 3N?</a:t>
            </a:r>
            <a:endParaRPr>
              <a:latin typeface="Georgia"/>
              <a:ea typeface="Georgia"/>
              <a:cs typeface="Georgia"/>
              <a:sym typeface="Georgia"/>
            </a:endParaRPr>
          </a:p>
        </p:txBody>
      </p:sp>
      <p:sp>
        <p:nvSpPr>
          <p:cNvPr id="111" name="Google Shape;11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The Gradient Matrix could be represented as a 3N vector, where each atom </a:t>
            </a:r>
            <a:r>
              <a:rPr lang="en" sz="1900">
                <a:latin typeface="Georgia"/>
                <a:ea typeface="Georgia"/>
                <a:cs typeface="Georgia"/>
                <a:sym typeface="Georgia"/>
              </a:rPr>
              <a:t>has</a:t>
            </a:r>
            <a:r>
              <a:rPr lang="en" sz="1900">
                <a:latin typeface="Georgia"/>
                <a:ea typeface="Georgia"/>
                <a:cs typeface="Georgia"/>
                <a:sym typeface="Georgia"/>
              </a:rPr>
              <a:t> </a:t>
            </a:r>
            <a:r>
              <a:rPr lang="en" sz="1900">
                <a:latin typeface="Georgia"/>
                <a:ea typeface="Georgia"/>
                <a:cs typeface="Georgia"/>
                <a:sym typeface="Georgia"/>
              </a:rPr>
              <a:t>its</a:t>
            </a:r>
            <a:r>
              <a:rPr lang="en" sz="1900">
                <a:latin typeface="Georgia"/>
                <a:ea typeface="Georgia"/>
                <a:cs typeface="Georgia"/>
                <a:sym typeface="Georgia"/>
              </a:rPr>
              <a:t> x coordinate y coordinate, and z coordinate adjacent to each other as such:</a:t>
            </a:r>
            <a:endParaRPr sz="1900">
              <a:latin typeface="Georgia"/>
              <a:ea typeface="Georgia"/>
              <a:cs typeface="Georgia"/>
              <a:sym typeface="Georgia"/>
            </a:endParaRPr>
          </a:p>
          <a:p>
            <a:pPr indent="-349250" lvl="1" marL="9144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[X0, Y0, Z0, X1, Y1, Z1, …, Xn-1, Yn-1, Zn-1]</a:t>
            </a:r>
            <a:endParaRPr sz="1900">
              <a:latin typeface="Georgia"/>
              <a:ea typeface="Georgia"/>
              <a:cs typeface="Georgia"/>
              <a:sym typeface="Georgia"/>
            </a:endParaRPr>
          </a:p>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To build the Hessian we take the second derivative of each atom with respect to each coordinate. </a:t>
            </a:r>
            <a:r>
              <a:rPr lang="en" sz="1900">
                <a:latin typeface="Georgia"/>
                <a:ea typeface="Georgia"/>
                <a:cs typeface="Georgia"/>
                <a:sym typeface="Georgia"/>
              </a:rPr>
              <a:t>Therefore</a:t>
            </a:r>
            <a:r>
              <a:rPr lang="en" sz="1900">
                <a:latin typeface="Georgia"/>
                <a:ea typeface="Georgia"/>
                <a:cs typeface="Georgia"/>
                <a:sym typeface="Georgia"/>
              </a:rPr>
              <a:t> we take the second derivative with respect to X0 with respect to X, Y, and Z.</a:t>
            </a:r>
            <a:endParaRPr sz="1900">
              <a:latin typeface="Georgia"/>
              <a:ea typeface="Georgia"/>
              <a:cs typeface="Georgia"/>
              <a:sym typeface="Georgia"/>
            </a:endParaRPr>
          </a:p>
          <a:p>
            <a:pPr indent="-349250" lvl="0" marL="457200" marR="0" rtl="0" algn="l">
              <a:lnSpc>
                <a:spcPct val="115000"/>
              </a:lnSpc>
              <a:spcBef>
                <a:spcPts val="0"/>
              </a:spcBef>
              <a:spcAft>
                <a:spcPts val="0"/>
              </a:spcAft>
              <a:buSzPts val="1900"/>
              <a:buFont typeface="Georgia"/>
              <a:buChar char="●"/>
            </a:pPr>
            <a:r>
              <a:rPr lang="en" sz="1900">
                <a:latin typeface="Georgia"/>
                <a:ea typeface="Georgia"/>
                <a:cs typeface="Georgia"/>
                <a:sym typeface="Georgia"/>
              </a:rPr>
              <a:t>As a result for every entry in the 3N vector we compute the second derivative with respect to all 3N coordinates, which form a 3N x 3N matrix</a:t>
            </a:r>
            <a:endParaRPr>
              <a:solidFill>
                <a:schemeClr val="dk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What do the normal modes of the Hessian represent</a:t>
            </a:r>
            <a:endParaRPr>
              <a:latin typeface="Georgia"/>
              <a:ea typeface="Georgia"/>
              <a:cs typeface="Georgia"/>
              <a:sym typeface="Georgia"/>
            </a:endParaRPr>
          </a:p>
        </p:txBody>
      </p:sp>
      <p:sp>
        <p:nvSpPr>
          <p:cNvPr id="117" name="Google Shape;11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Each Eigenvector is a specific pattern of motion in a given direction, where the eigenvalue is the magnitude of the displacement in that direction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The eigenvalues of translational and rotational motion map those displacement to the zero vector</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If all the atoms move in a way where the bond lengths remain constant the energy is does not change (</a:t>
            </a:r>
            <a:r>
              <a:rPr lang="en">
                <a:latin typeface="Georgia"/>
                <a:ea typeface="Georgia"/>
                <a:cs typeface="Georgia"/>
                <a:sym typeface="Georgia"/>
              </a:rPr>
              <a:t>rotational and translational invariance)</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If an atom moves in a way that changes a bond length the energy increase and the intermolecular forces act to restore the molecule to the relaxed position</a:t>
            </a:r>
            <a:endParaRPr>
              <a:latin typeface="Georgia"/>
              <a:ea typeface="Georgia"/>
              <a:cs typeface="Georgia"/>
              <a:sym typeface="Georgia"/>
            </a:endParaRPr>
          </a:p>
          <a:p>
            <a:pPr indent="0" lvl="0" marL="457200" rtl="0" algn="l">
              <a:spcBef>
                <a:spcPts val="1200"/>
              </a:spcBef>
              <a:spcAft>
                <a:spcPts val="1200"/>
              </a:spcAft>
              <a:buNone/>
            </a:pPr>
            <a:r>
              <a:t/>
            </a:r>
            <a:endParaRPr>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Central Difference Approximation</a:t>
            </a:r>
            <a:endParaRPr>
              <a:latin typeface="Georgia"/>
              <a:ea typeface="Georgia"/>
              <a:cs typeface="Georgia"/>
              <a:sym typeface="Georgia"/>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In Homework five we computed the first derivative of the Energy and stored it in our Gradient Matrix.</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Since this matrix contained already contained the first derivatives of the energy, we could use finite differences to approximate the second derivative.</a:t>
            </a:r>
            <a:endParaRPr>
              <a:latin typeface="Georgia"/>
              <a:ea typeface="Georgia"/>
              <a:cs typeface="Georgia"/>
              <a:sym typeface="Georgia"/>
            </a:endParaRPr>
          </a:p>
          <a:p>
            <a:pPr indent="0" lvl="0" marL="0" rtl="0" algn="l">
              <a:spcBef>
                <a:spcPts val="1200"/>
              </a:spcBef>
              <a:spcAft>
                <a:spcPts val="1200"/>
              </a:spcAft>
              <a:buNone/>
            </a:pPr>
            <a:r>
              <a:t/>
            </a:r>
            <a:endParaRPr/>
          </a:p>
        </p:txBody>
      </p:sp>
      <p:pic>
        <p:nvPicPr>
          <p:cNvPr id="124" name="Google Shape;124;p24" title="Screenshot 2025-12-10 at 7.21.31 AM.png"/>
          <p:cNvPicPr preferRelativeResize="0"/>
          <p:nvPr/>
        </p:nvPicPr>
        <p:blipFill>
          <a:blip r:embed="rId3">
            <a:alphaModFix/>
          </a:blip>
          <a:stretch>
            <a:fillRect/>
          </a:stretch>
        </p:blipFill>
        <p:spPr>
          <a:xfrm>
            <a:off x="440900" y="2763750"/>
            <a:ext cx="5314950" cy="1543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Convert to Mass Weighted Hessian</a:t>
            </a:r>
            <a:endParaRPr>
              <a:latin typeface="Georgia"/>
              <a:ea typeface="Georgia"/>
              <a:cs typeface="Georgia"/>
              <a:sym typeface="Georgia"/>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5" title="Screenshot 2025-12-10 at 2.47.34 PM.png"/>
          <p:cNvPicPr preferRelativeResize="0"/>
          <p:nvPr/>
        </p:nvPicPr>
        <p:blipFill>
          <a:blip r:embed="rId3">
            <a:alphaModFix/>
          </a:blip>
          <a:stretch>
            <a:fillRect/>
          </a:stretch>
        </p:blipFill>
        <p:spPr>
          <a:xfrm>
            <a:off x="311700" y="1152475"/>
            <a:ext cx="8637302" cy="3599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5" name="Shape 135"/>
        <p:cNvGrpSpPr/>
        <p:nvPr/>
      </p:nvGrpSpPr>
      <p:grpSpPr>
        <a:xfrm>
          <a:off x="0" y="0"/>
          <a:ext cx="0" cy="0"/>
          <a:chOff x="0" y="0"/>
          <a:chExt cx="0" cy="0"/>
        </a:xfrm>
      </p:grpSpPr>
      <p:sp>
        <p:nvSpPr>
          <p:cNvPr id="136" name="Google Shape;136;p26"/>
          <p:cNvSpPr txBox="1"/>
          <p:nvPr>
            <p:ph type="title"/>
          </p:nvPr>
        </p:nvSpPr>
        <p:spPr>
          <a:xfrm>
            <a:off x="78750" y="134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VERIFICATION STRATEGY:   </a:t>
            </a:r>
            <a:r>
              <a:rPr lang="en" sz="2911"/>
              <a:t>psi4</a:t>
            </a:r>
            <a:endParaRPr sz="2911"/>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6" title="Screenshot 2025-12-05 at 5.51.48 PM.png"/>
          <p:cNvPicPr preferRelativeResize="0"/>
          <p:nvPr/>
        </p:nvPicPr>
        <p:blipFill>
          <a:blip r:embed="rId3">
            <a:alphaModFix/>
          </a:blip>
          <a:stretch>
            <a:fillRect/>
          </a:stretch>
        </p:blipFill>
        <p:spPr>
          <a:xfrm>
            <a:off x="233588" y="983950"/>
            <a:ext cx="8676823" cy="3879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42" name="Shape 142"/>
        <p:cNvGrpSpPr/>
        <p:nvPr/>
      </p:nvGrpSpPr>
      <p:grpSpPr>
        <a:xfrm>
          <a:off x="0" y="0"/>
          <a:ext cx="0" cy="0"/>
          <a:chOff x="0" y="0"/>
          <a:chExt cx="0" cy="0"/>
        </a:xfrm>
      </p:grpSpPr>
      <p:sp>
        <p:nvSpPr>
          <p:cNvPr id="143" name="Google Shape;143;p27"/>
          <p:cNvSpPr txBox="1"/>
          <p:nvPr>
            <p:ph type="title"/>
          </p:nvPr>
        </p:nvSpPr>
        <p:spPr>
          <a:xfrm>
            <a:off x="117550" y="1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Versus Our Result</a:t>
            </a:r>
            <a:endParaRPr/>
          </a:p>
        </p:txBody>
      </p:sp>
      <p:sp>
        <p:nvSpPr>
          <p:cNvPr id="144" name="Google Shape;14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7" title="Screenshot 2025-12-05 at 5.55.17 PM.png"/>
          <p:cNvPicPr preferRelativeResize="0"/>
          <p:nvPr/>
        </p:nvPicPr>
        <p:blipFill>
          <a:blip r:embed="rId3">
            <a:alphaModFix/>
          </a:blip>
          <a:stretch>
            <a:fillRect/>
          </a:stretch>
        </p:blipFill>
        <p:spPr>
          <a:xfrm>
            <a:off x="129132" y="1105750"/>
            <a:ext cx="8885732"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Solving The Eigenvalue Problem</a:t>
            </a:r>
            <a:endParaRPr>
              <a:latin typeface="Georgia"/>
              <a:ea typeface="Georgia"/>
              <a:cs typeface="Georgia"/>
              <a:sym typeface="Georgia"/>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Since the eigenvector represent the modes we are trying to visualize, we can leverage a linear algebra </a:t>
            </a:r>
            <a:r>
              <a:rPr lang="en">
                <a:latin typeface="Georgia"/>
                <a:ea typeface="Georgia"/>
                <a:cs typeface="Georgia"/>
                <a:sym typeface="Georgia"/>
              </a:rPr>
              <a:t>library</a:t>
            </a:r>
            <a:r>
              <a:rPr lang="en">
                <a:latin typeface="Georgia"/>
                <a:ea typeface="Georgia"/>
                <a:cs typeface="Georgia"/>
                <a:sym typeface="Georgia"/>
              </a:rPr>
              <a:t> to compute the eigenvectors. </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The modes we are interested in will have none zero eigenvalues</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If the geometry was not perfectly optimized we may get imaginary modes, which we will be able to tell because their eigenvalues will be negative.</a:t>
            </a:r>
            <a:endParaRPr>
              <a:latin typeface="Georgia"/>
              <a:ea typeface="Georgia"/>
              <a:cs typeface="Georgia"/>
              <a:sym typeface="Georgia"/>
            </a:endParaRPr>
          </a:p>
          <a:p>
            <a:pPr indent="-342900" lvl="0" marL="457200" marR="0" rtl="0" algn="l">
              <a:lnSpc>
                <a:spcPct val="115000"/>
              </a:lnSpc>
              <a:spcBef>
                <a:spcPts val="0"/>
              </a:spcBef>
              <a:spcAft>
                <a:spcPts val="0"/>
              </a:spcAft>
              <a:buSzPts val="1800"/>
              <a:buFont typeface="Georgia"/>
              <a:buChar char="●"/>
            </a:pPr>
            <a:r>
              <a:rPr lang="en">
                <a:latin typeface="Georgia"/>
                <a:ea typeface="Georgia"/>
                <a:cs typeface="Georgia"/>
                <a:sym typeface="Georgia"/>
              </a:rPr>
              <a:t>Any eigenvectors with negative eigenvalues we will ignore.</a:t>
            </a:r>
            <a:endParaRPr>
              <a:solidFill>
                <a:schemeClr val="dk1"/>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157" name="Google Shape;157;p29"/>
          <p:cNvGraphicFramePr/>
          <p:nvPr/>
        </p:nvGraphicFramePr>
        <p:xfrm>
          <a:off x="500325" y="614625"/>
          <a:ext cx="3000000" cy="3000000"/>
        </p:xfrm>
        <a:graphic>
          <a:graphicData uri="http://schemas.openxmlformats.org/drawingml/2006/table">
            <a:tbl>
              <a:tblPr>
                <a:noFill/>
                <a:tableStyleId>{9AB2F1FC-C839-4AA1-88D4-A121F9A96979}</a:tableStyleId>
              </a:tblPr>
              <a:tblGrid>
                <a:gridCol w="1818000"/>
                <a:gridCol w="1818000"/>
                <a:gridCol w="1932300"/>
                <a:gridCol w="1703700"/>
              </a:tblGrid>
              <a:tr h="467300">
                <a:tc>
                  <a:txBody>
                    <a:bodyPr/>
                    <a:lstStyle/>
                    <a:p>
                      <a:pPr indent="0" lvl="0" marL="0" rtl="0" algn="ctr">
                        <a:spcBef>
                          <a:spcPts val="0"/>
                        </a:spcBef>
                        <a:spcAft>
                          <a:spcPts val="0"/>
                        </a:spcAft>
                        <a:buNone/>
                      </a:pPr>
                      <a:r>
                        <a:rPr b="1" lang="en" sz="1100"/>
                        <a:t>Molecules – LINEAR</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Frequencies (cm</a:t>
                      </a:r>
                      <a:r>
                        <a:rPr b="1" baseline="30000" lang="en" sz="1100"/>
                        <a:t>-1</a:t>
                      </a:r>
                      <a:r>
                        <a:rPr b="1" lang="en" sz="1100"/>
                        <a:t>)</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Experimental values (cm</a:t>
                      </a:r>
                      <a:r>
                        <a:rPr b="1" baseline="30000" lang="en" sz="1100"/>
                        <a:t>-1</a:t>
                      </a:r>
                      <a:r>
                        <a:rPr b="1" lang="en" sz="1100"/>
                        <a:t>)</a:t>
                      </a:r>
                      <a:endParaRPr b="1" sz="11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Error</a:t>
                      </a:r>
                      <a:r>
                        <a:rPr b="1" lang="en" sz="1100"/>
                        <a:t> (%)</a:t>
                      </a:r>
                      <a:endParaRPr b="1" sz="1100"/>
                    </a:p>
                  </a:txBody>
                  <a:tcPr marT="63500" marB="63500" marR="63500" marL="63500">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a:t>
                      </a:r>
                      <a:r>
                        <a:rPr b="1" baseline="-25000" lang="en" sz="1300"/>
                        <a:t>2</a:t>
                      </a:r>
                      <a:endParaRPr b="1" baseline="-25000"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6126.37</a:t>
                      </a:r>
                      <a:endParaRPr baseline="30000"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4401</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39.2</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HF</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6094.76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4138</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47.3</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19850">
                <a:tc>
                  <a:txBody>
                    <a:bodyPr/>
                    <a:lstStyle/>
                    <a:p>
                      <a:pPr indent="0" lvl="0" marL="0" rtl="0" algn="ctr">
                        <a:spcBef>
                          <a:spcPts val="0"/>
                        </a:spcBef>
                        <a:spcAft>
                          <a:spcPts val="0"/>
                        </a:spcAft>
                        <a:buNone/>
                      </a:pPr>
                      <a:r>
                        <a:rPr b="1" lang="en" sz="1300"/>
                        <a:t>HO</a:t>
                      </a:r>
                      <a:endParaRPr b="1"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a:t>
                      </a:r>
                      <a:endParaRPr sz="1300"/>
                    </a:p>
                    <a:p>
                      <a:pPr indent="0" lvl="0" marL="0" rtl="0" algn="l">
                        <a:spcBef>
                          <a:spcPts val="0"/>
                        </a:spcBef>
                        <a:spcAft>
                          <a:spcPts val="0"/>
                        </a:spcAft>
                        <a:buNone/>
                      </a:pPr>
                      <a:r>
                        <a:rPr lang="en" sz="1300"/>
                        <a:t>Mode 2: 0</a:t>
                      </a:r>
                      <a:endParaRPr sz="1300"/>
                    </a:p>
                    <a:p>
                      <a:pPr indent="0" lvl="0" marL="0" rtl="0" algn="l">
                        <a:spcBef>
                          <a:spcPts val="0"/>
                        </a:spcBef>
                        <a:spcAft>
                          <a:spcPts val="0"/>
                        </a:spcAft>
                        <a:buNone/>
                      </a:pPr>
                      <a:r>
                        <a:rPr lang="en" sz="1300"/>
                        <a:t>Mode 3: 0</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5703.66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3737</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52.6</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Linear Molecules</a:t>
            </a:r>
            <a:endParaRPr>
              <a:latin typeface="Georgia"/>
              <a:ea typeface="Georgia"/>
              <a:cs typeface="Georgia"/>
              <a:sym typeface="Georgia"/>
            </a:endParaRPr>
          </a:p>
        </p:txBody>
      </p:sp>
      <p:sp>
        <p:nvSpPr>
          <p:cNvPr id="163" name="Google Shape;163;p30"/>
          <p:cNvSpPr txBox="1"/>
          <p:nvPr/>
        </p:nvSpPr>
        <p:spPr>
          <a:xfrm>
            <a:off x="372775" y="1383150"/>
            <a:ext cx="238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 (N = 2)</a:t>
            </a:r>
            <a:endParaRPr sz="1800">
              <a:solidFill>
                <a:schemeClr val="dk2"/>
              </a:solidFill>
            </a:endParaRPr>
          </a:p>
        </p:txBody>
      </p:sp>
      <p:sp>
        <p:nvSpPr>
          <p:cNvPr id="164" name="Google Shape;164;p30"/>
          <p:cNvSpPr txBox="1"/>
          <p:nvPr/>
        </p:nvSpPr>
        <p:spPr>
          <a:xfrm>
            <a:off x="166000" y="3673575"/>
            <a:ext cx="30819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H-H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6126.37 cm</a:t>
            </a:r>
            <a:r>
              <a:rPr baseline="30000" lang="en" sz="1700">
                <a:solidFill>
                  <a:schemeClr val="dk2"/>
                </a:solidFill>
              </a:rPr>
              <a:t>-1</a:t>
            </a:r>
            <a:endParaRPr baseline="30000" sz="1700">
              <a:solidFill>
                <a:schemeClr val="dk2"/>
              </a:solidFill>
            </a:endParaRPr>
          </a:p>
        </p:txBody>
      </p:sp>
      <p:pic>
        <p:nvPicPr>
          <p:cNvPr id="165" name="Google Shape;165;p30" title="vibration.gif"/>
          <p:cNvPicPr preferRelativeResize="0"/>
          <p:nvPr/>
        </p:nvPicPr>
        <p:blipFill>
          <a:blip r:embed="rId3">
            <a:alphaModFix/>
          </a:blip>
          <a:stretch>
            <a:fillRect/>
          </a:stretch>
        </p:blipFill>
        <p:spPr>
          <a:xfrm>
            <a:off x="400525" y="1812395"/>
            <a:ext cx="2333701" cy="1990956"/>
          </a:xfrm>
          <a:prstGeom prst="rect">
            <a:avLst/>
          </a:prstGeom>
          <a:noFill/>
          <a:ln>
            <a:noFill/>
          </a:ln>
        </p:spPr>
      </p:pic>
      <p:pic>
        <p:nvPicPr>
          <p:cNvPr id="166" name="Google Shape;166;p30" title="vibration.gif"/>
          <p:cNvPicPr preferRelativeResize="0"/>
          <p:nvPr/>
        </p:nvPicPr>
        <p:blipFill>
          <a:blip r:embed="rId4">
            <a:alphaModFix/>
          </a:blip>
          <a:stretch>
            <a:fillRect/>
          </a:stretch>
        </p:blipFill>
        <p:spPr>
          <a:xfrm>
            <a:off x="3410762" y="1864225"/>
            <a:ext cx="2212200" cy="1887293"/>
          </a:xfrm>
          <a:prstGeom prst="rect">
            <a:avLst/>
          </a:prstGeom>
          <a:noFill/>
          <a:ln>
            <a:noFill/>
          </a:ln>
        </p:spPr>
      </p:pic>
      <p:sp>
        <p:nvSpPr>
          <p:cNvPr id="167" name="Google Shape;167;p30"/>
          <p:cNvSpPr txBox="1"/>
          <p:nvPr/>
        </p:nvSpPr>
        <p:spPr>
          <a:xfrm>
            <a:off x="4048125" y="1504950"/>
            <a:ext cx="2019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8" name="Google Shape;168;p30"/>
          <p:cNvSpPr txBox="1"/>
          <p:nvPr/>
        </p:nvSpPr>
        <p:spPr>
          <a:xfrm>
            <a:off x="3410750" y="1408950"/>
            <a:ext cx="25563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Molecule: HF (N = 2)</a:t>
            </a:r>
            <a:endParaRPr sz="1800">
              <a:solidFill>
                <a:schemeClr val="dk2"/>
              </a:solidFill>
            </a:endParaRPr>
          </a:p>
        </p:txBody>
      </p:sp>
      <p:sp>
        <p:nvSpPr>
          <p:cNvPr id="169" name="Google Shape;169;p30"/>
          <p:cNvSpPr txBox="1"/>
          <p:nvPr/>
        </p:nvSpPr>
        <p:spPr>
          <a:xfrm>
            <a:off x="3517650" y="3673575"/>
            <a:ext cx="27213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H-F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6094.76 cm</a:t>
            </a:r>
            <a:r>
              <a:rPr baseline="30000" lang="en" sz="1700">
                <a:solidFill>
                  <a:schemeClr val="dk2"/>
                </a:solidFill>
              </a:rPr>
              <a:t>-1</a:t>
            </a:r>
            <a:endParaRPr baseline="30000"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  </a:t>
            </a:r>
            <a:endParaRPr sz="1700">
              <a:solidFill>
                <a:schemeClr val="dk2"/>
              </a:solidFill>
            </a:endParaRPr>
          </a:p>
        </p:txBody>
      </p:sp>
      <p:pic>
        <p:nvPicPr>
          <p:cNvPr id="170" name="Google Shape;170;p30" title="vibration.gif"/>
          <p:cNvPicPr preferRelativeResize="0"/>
          <p:nvPr/>
        </p:nvPicPr>
        <p:blipFill>
          <a:blip r:embed="rId5">
            <a:alphaModFix/>
          </a:blip>
          <a:stretch>
            <a:fillRect/>
          </a:stretch>
        </p:blipFill>
        <p:spPr>
          <a:xfrm>
            <a:off x="6641625" y="1955850"/>
            <a:ext cx="1997410" cy="1704050"/>
          </a:xfrm>
          <a:prstGeom prst="rect">
            <a:avLst/>
          </a:prstGeom>
          <a:noFill/>
          <a:ln>
            <a:noFill/>
          </a:ln>
        </p:spPr>
      </p:pic>
      <p:sp>
        <p:nvSpPr>
          <p:cNvPr id="171" name="Google Shape;171;p30"/>
          <p:cNvSpPr txBox="1"/>
          <p:nvPr/>
        </p:nvSpPr>
        <p:spPr>
          <a:xfrm>
            <a:off x="6448750" y="1393200"/>
            <a:ext cx="25563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2"/>
                </a:solidFill>
              </a:rPr>
              <a:t>Molecule: HO (N = 2)</a:t>
            </a:r>
            <a:endParaRPr sz="1800">
              <a:solidFill>
                <a:schemeClr val="dk2"/>
              </a:solidFill>
            </a:endParaRPr>
          </a:p>
        </p:txBody>
      </p:sp>
      <p:sp>
        <p:nvSpPr>
          <p:cNvPr id="172" name="Google Shape;172;p30"/>
          <p:cNvSpPr txBox="1"/>
          <p:nvPr/>
        </p:nvSpPr>
        <p:spPr>
          <a:xfrm>
            <a:off x="6299500" y="3669950"/>
            <a:ext cx="27213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H-O Bond Stretch</a:t>
            </a:r>
            <a:endParaRPr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Mode 6: 5703.66 cm</a:t>
            </a:r>
            <a:r>
              <a:rPr baseline="30000" lang="en" sz="1700">
                <a:solidFill>
                  <a:schemeClr val="dk2"/>
                </a:solidFill>
              </a:rPr>
              <a:t>-1</a:t>
            </a:r>
            <a:r>
              <a:rPr lang="en" sz="1700">
                <a:solidFill>
                  <a:schemeClr val="dk2"/>
                </a:solidFill>
              </a:rPr>
              <a:t> </a:t>
            </a:r>
            <a:endParaRPr sz="17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Linear Molecules</a:t>
            </a:r>
            <a:endParaRPr>
              <a:latin typeface="Georgia"/>
              <a:ea typeface="Georgia"/>
              <a:cs typeface="Georgia"/>
              <a:sym typeface="Georgia"/>
            </a:endParaRPr>
          </a:p>
        </p:txBody>
      </p:sp>
      <p:sp>
        <p:nvSpPr>
          <p:cNvPr id="178" name="Google Shape;178;p31"/>
          <p:cNvSpPr txBox="1"/>
          <p:nvPr/>
        </p:nvSpPr>
        <p:spPr>
          <a:xfrm>
            <a:off x="372775" y="1383150"/>
            <a:ext cx="238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 (N = 2)</a:t>
            </a:r>
            <a:endParaRPr sz="1800">
              <a:solidFill>
                <a:schemeClr val="dk2"/>
              </a:solidFill>
            </a:endParaRPr>
          </a:p>
        </p:txBody>
      </p:sp>
      <p:sp>
        <p:nvSpPr>
          <p:cNvPr id="179" name="Google Shape;179;p31"/>
          <p:cNvSpPr txBox="1"/>
          <p:nvPr/>
        </p:nvSpPr>
        <p:spPr>
          <a:xfrm>
            <a:off x="166000" y="3673575"/>
            <a:ext cx="30819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H-H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6126.37 cm</a:t>
            </a:r>
            <a:r>
              <a:rPr baseline="30000" lang="en" sz="1700">
                <a:solidFill>
                  <a:schemeClr val="dk2"/>
                </a:solidFill>
              </a:rPr>
              <a:t>-1</a:t>
            </a:r>
            <a:endParaRPr baseline="30000" sz="1700">
              <a:solidFill>
                <a:schemeClr val="dk2"/>
              </a:solidFill>
            </a:endParaRPr>
          </a:p>
        </p:txBody>
      </p:sp>
      <p:pic>
        <p:nvPicPr>
          <p:cNvPr id="180" name="Google Shape;180;p31" title="vibration.gif"/>
          <p:cNvPicPr preferRelativeResize="0"/>
          <p:nvPr/>
        </p:nvPicPr>
        <p:blipFill>
          <a:blip r:embed="rId3">
            <a:alphaModFix/>
          </a:blip>
          <a:stretch>
            <a:fillRect/>
          </a:stretch>
        </p:blipFill>
        <p:spPr>
          <a:xfrm>
            <a:off x="400525" y="1812395"/>
            <a:ext cx="2333701" cy="1990956"/>
          </a:xfrm>
          <a:prstGeom prst="rect">
            <a:avLst/>
          </a:prstGeom>
          <a:noFill/>
          <a:ln>
            <a:noFill/>
          </a:ln>
        </p:spPr>
      </p:pic>
      <p:pic>
        <p:nvPicPr>
          <p:cNvPr id="181" name="Google Shape;181;p31" title="vibration.gif"/>
          <p:cNvPicPr preferRelativeResize="0"/>
          <p:nvPr/>
        </p:nvPicPr>
        <p:blipFill>
          <a:blip r:embed="rId4">
            <a:alphaModFix/>
          </a:blip>
          <a:stretch>
            <a:fillRect/>
          </a:stretch>
        </p:blipFill>
        <p:spPr>
          <a:xfrm>
            <a:off x="3410762" y="1864225"/>
            <a:ext cx="2212200" cy="1887293"/>
          </a:xfrm>
          <a:prstGeom prst="rect">
            <a:avLst/>
          </a:prstGeom>
          <a:noFill/>
          <a:ln>
            <a:noFill/>
          </a:ln>
        </p:spPr>
      </p:pic>
      <p:sp>
        <p:nvSpPr>
          <p:cNvPr id="182" name="Google Shape;182;p31"/>
          <p:cNvSpPr txBox="1"/>
          <p:nvPr/>
        </p:nvSpPr>
        <p:spPr>
          <a:xfrm>
            <a:off x="4048125" y="1504950"/>
            <a:ext cx="2019300" cy="6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3" name="Google Shape;183;p31"/>
          <p:cNvSpPr txBox="1"/>
          <p:nvPr/>
        </p:nvSpPr>
        <p:spPr>
          <a:xfrm>
            <a:off x="3410750" y="1408950"/>
            <a:ext cx="25563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Molecule: HF (N = 2)</a:t>
            </a:r>
            <a:endParaRPr sz="1800">
              <a:solidFill>
                <a:schemeClr val="dk2"/>
              </a:solidFill>
            </a:endParaRPr>
          </a:p>
        </p:txBody>
      </p:sp>
      <p:sp>
        <p:nvSpPr>
          <p:cNvPr id="184" name="Google Shape;184;p31"/>
          <p:cNvSpPr txBox="1"/>
          <p:nvPr/>
        </p:nvSpPr>
        <p:spPr>
          <a:xfrm>
            <a:off x="3517650" y="3673575"/>
            <a:ext cx="2721300" cy="6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H-F Bond Stretch</a:t>
            </a:r>
            <a:endParaRPr sz="1700">
              <a:solidFill>
                <a:schemeClr val="dk2"/>
              </a:solidFill>
            </a:endParaRPr>
          </a:p>
          <a:p>
            <a:pPr indent="0" lvl="0" marL="0" rtl="0" algn="ctr">
              <a:spcBef>
                <a:spcPts val="0"/>
              </a:spcBef>
              <a:spcAft>
                <a:spcPts val="0"/>
              </a:spcAft>
              <a:buNone/>
            </a:pPr>
            <a:r>
              <a:rPr lang="en" sz="1700">
                <a:solidFill>
                  <a:schemeClr val="dk2"/>
                </a:solidFill>
              </a:rPr>
              <a:t>Mode 6: 6094.76 cm</a:t>
            </a:r>
            <a:r>
              <a:rPr baseline="30000" lang="en" sz="1700">
                <a:solidFill>
                  <a:schemeClr val="dk2"/>
                </a:solidFill>
              </a:rPr>
              <a:t>-1</a:t>
            </a:r>
            <a:endParaRPr baseline="30000"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  </a:t>
            </a:r>
            <a:endParaRPr sz="1700">
              <a:solidFill>
                <a:schemeClr val="dk2"/>
              </a:solidFill>
            </a:endParaRPr>
          </a:p>
        </p:txBody>
      </p:sp>
      <p:pic>
        <p:nvPicPr>
          <p:cNvPr id="185" name="Google Shape;185;p31" title="vibration.gif"/>
          <p:cNvPicPr preferRelativeResize="0"/>
          <p:nvPr/>
        </p:nvPicPr>
        <p:blipFill>
          <a:blip r:embed="rId5">
            <a:alphaModFix/>
          </a:blip>
          <a:stretch>
            <a:fillRect/>
          </a:stretch>
        </p:blipFill>
        <p:spPr>
          <a:xfrm>
            <a:off x="6641625" y="1955850"/>
            <a:ext cx="1997410" cy="1704050"/>
          </a:xfrm>
          <a:prstGeom prst="rect">
            <a:avLst/>
          </a:prstGeom>
          <a:noFill/>
          <a:ln>
            <a:noFill/>
          </a:ln>
        </p:spPr>
      </p:pic>
      <p:sp>
        <p:nvSpPr>
          <p:cNvPr id="186" name="Google Shape;186;p31"/>
          <p:cNvSpPr txBox="1"/>
          <p:nvPr/>
        </p:nvSpPr>
        <p:spPr>
          <a:xfrm>
            <a:off x="6448750" y="1393200"/>
            <a:ext cx="25563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2"/>
                </a:solidFill>
              </a:rPr>
              <a:t>Molecule: HO (N = 2)</a:t>
            </a:r>
            <a:endParaRPr sz="1800">
              <a:solidFill>
                <a:schemeClr val="dk2"/>
              </a:solidFill>
            </a:endParaRPr>
          </a:p>
        </p:txBody>
      </p:sp>
      <p:sp>
        <p:nvSpPr>
          <p:cNvPr id="187" name="Google Shape;187;p31"/>
          <p:cNvSpPr txBox="1"/>
          <p:nvPr/>
        </p:nvSpPr>
        <p:spPr>
          <a:xfrm>
            <a:off x="6299500" y="3669950"/>
            <a:ext cx="2721300" cy="6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H-O Bond Stretch</a:t>
            </a:r>
            <a:endParaRPr sz="1700">
              <a:solidFill>
                <a:schemeClr val="dk2"/>
              </a:solidFill>
            </a:endParaRPr>
          </a:p>
          <a:p>
            <a:pPr indent="0" lvl="0" marL="0" rtl="0" algn="ctr">
              <a:spcBef>
                <a:spcPts val="0"/>
              </a:spcBef>
              <a:spcAft>
                <a:spcPts val="0"/>
              </a:spcAft>
              <a:buClr>
                <a:schemeClr val="dk1"/>
              </a:buClr>
              <a:buSzPts val="1100"/>
              <a:buFont typeface="Arial"/>
              <a:buNone/>
            </a:pPr>
            <a:r>
              <a:rPr lang="en" sz="1700">
                <a:solidFill>
                  <a:schemeClr val="dk2"/>
                </a:solidFill>
              </a:rPr>
              <a:t>Mode 6: 5703.66 cm</a:t>
            </a:r>
            <a:r>
              <a:rPr baseline="30000" lang="en" sz="1700">
                <a:solidFill>
                  <a:schemeClr val="dk2"/>
                </a:solidFill>
              </a:rPr>
              <a:t>-1</a:t>
            </a:r>
            <a:r>
              <a:rPr lang="en" sz="1700">
                <a:solidFill>
                  <a:schemeClr val="dk2"/>
                </a:solidFill>
              </a:rPr>
              <a:t> </a:t>
            </a:r>
            <a:endParaRPr sz="1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latin typeface="Georgia"/>
                <a:ea typeface="Georgia"/>
                <a:cs typeface="Georgia"/>
                <a:sym typeface="Georgia"/>
              </a:rPr>
              <a:t>Project Goals</a:t>
            </a:r>
            <a:endParaRPr sz="2820">
              <a:latin typeface="Georgia"/>
              <a:ea typeface="Georgia"/>
              <a:cs typeface="Georgia"/>
              <a:sym typeface="Georgia"/>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The goal of this project was to develop a program for obtaining the </a:t>
            </a:r>
            <a:r>
              <a:rPr lang="en">
                <a:latin typeface="Georgia"/>
                <a:ea typeface="Georgia"/>
                <a:cs typeface="Georgia"/>
                <a:sym typeface="Georgia"/>
              </a:rPr>
              <a:t>vibrational</a:t>
            </a:r>
            <a:r>
              <a:rPr lang="en">
                <a:latin typeface="Georgia"/>
                <a:ea typeface="Georgia"/>
                <a:cs typeface="Georgia"/>
                <a:sym typeface="Georgia"/>
              </a:rPr>
              <a:t> frequencies and visualizing the normal modes of an optimized molecular system.</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We </a:t>
            </a:r>
            <a:r>
              <a:rPr lang="en">
                <a:latin typeface="Georgia"/>
                <a:ea typeface="Georgia"/>
                <a:cs typeface="Georgia"/>
                <a:sym typeface="Georgia"/>
              </a:rPr>
              <a:t>hoped</a:t>
            </a:r>
            <a:r>
              <a:rPr lang="en">
                <a:latin typeface="Georgia"/>
                <a:ea typeface="Georgia"/>
                <a:cs typeface="Georgia"/>
                <a:sym typeface="Georgia"/>
              </a:rPr>
              <a:t> to be able to reproduce both the expected (experimental) values and the expected visual representations.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Obtaining the frequencies would allow us to confirm the geometry was correctly optimized, predict spectroscopy signatures, and build </a:t>
            </a:r>
            <a:r>
              <a:rPr lang="en">
                <a:latin typeface="Georgia"/>
                <a:ea typeface="Georgia"/>
                <a:cs typeface="Georgia"/>
                <a:sym typeface="Georgia"/>
              </a:rPr>
              <a:t>intuition</a:t>
            </a:r>
            <a:r>
              <a:rPr lang="en">
                <a:latin typeface="Georgia"/>
                <a:ea typeface="Georgia"/>
                <a:cs typeface="Georgia"/>
                <a:sym typeface="Georgia"/>
              </a:rPr>
              <a:t> for how molecules behave.</a:t>
            </a:r>
            <a:endParaRPr>
              <a:latin typeface="Georgia"/>
              <a:ea typeface="Georgia"/>
              <a:cs typeface="Georgia"/>
              <a:sym typeface="Georgia"/>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439550" y="314625"/>
            <a:ext cx="8520600" cy="63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193" name="Google Shape;193;p32"/>
          <p:cNvGraphicFramePr/>
          <p:nvPr/>
        </p:nvGraphicFramePr>
        <p:xfrm>
          <a:off x="500325" y="1292925"/>
          <a:ext cx="3000000" cy="3000000"/>
        </p:xfrm>
        <a:graphic>
          <a:graphicData uri="http://schemas.openxmlformats.org/drawingml/2006/table">
            <a:tbl>
              <a:tblPr>
                <a:noFill/>
                <a:tableStyleId>{9AB2F1FC-C839-4AA1-88D4-A121F9A96979}</a:tableStyleId>
              </a:tblPr>
              <a:tblGrid>
                <a:gridCol w="2294775"/>
                <a:gridCol w="1773850"/>
                <a:gridCol w="2335000"/>
                <a:gridCol w="1733625"/>
              </a:tblGrid>
              <a:tr h="484925">
                <a:tc>
                  <a:txBody>
                    <a:bodyPr/>
                    <a:lstStyle/>
                    <a:p>
                      <a:pPr indent="0" lvl="0" marL="0" rtl="0" algn="ctr">
                        <a:spcBef>
                          <a:spcPts val="0"/>
                        </a:spcBef>
                        <a:spcAft>
                          <a:spcPts val="0"/>
                        </a:spcAft>
                        <a:buNone/>
                      </a:pPr>
                      <a:r>
                        <a:rPr b="1" lang="en"/>
                        <a:t>Molecules – NON LINEAR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Frequencies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Experimental values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Error(%)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65175">
                <a:tc>
                  <a:txBody>
                    <a:bodyPr/>
                    <a:lstStyle/>
                    <a:p>
                      <a:pPr indent="0" lvl="0" marL="0" rtl="0" algn="ctr">
                        <a:spcBef>
                          <a:spcPts val="0"/>
                        </a:spcBef>
                        <a:spcAft>
                          <a:spcPts val="0"/>
                        </a:spcAft>
                        <a:buNone/>
                      </a:pPr>
                      <a:r>
                        <a:rPr b="1" lang="en" sz="1500"/>
                        <a:t>H</a:t>
                      </a:r>
                      <a:r>
                        <a:rPr b="1" baseline="-25000" lang="en" sz="1500"/>
                        <a:t>2</a:t>
                      </a:r>
                      <a:r>
                        <a:rPr b="1" lang="en" sz="1500"/>
                        <a:t>O</a:t>
                      </a:r>
                      <a:endParaRPr b="1" sz="1500"/>
                    </a:p>
                    <a:p>
                      <a:pPr indent="0" lvl="0" marL="0" rtl="0" algn="ctr">
                        <a:spcBef>
                          <a:spcPts val="0"/>
                        </a:spcBef>
                        <a:spcAft>
                          <a:spcPts val="0"/>
                        </a:spcAft>
                        <a:buNone/>
                      </a:pPr>
                      <a:r>
                        <a:t/>
                      </a:r>
                      <a:endParaRPr sz="1500"/>
                    </a:p>
                    <a:p>
                      <a:pPr indent="0" lvl="0" marL="0" rtl="0" algn="ctr">
                        <a:spcBef>
                          <a:spcPts val="0"/>
                        </a:spcBef>
                        <a:spcAft>
                          <a:spcPts val="0"/>
                        </a:spcAft>
                        <a:buClr>
                          <a:schemeClr val="dk1"/>
                        </a:buClr>
                        <a:buSzPts val="1100"/>
                        <a:buFont typeface="Arial"/>
                        <a:buNone/>
                      </a:pPr>
                      <a:r>
                        <a:rPr b="1" lang="en">
                          <a:solidFill>
                            <a:schemeClr val="dk1"/>
                          </a:solidFill>
                        </a:rPr>
                        <a:t>[3 Atom Molecule]</a:t>
                      </a:r>
                      <a:endParaRPr sz="15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Mode 1: 0</a:t>
                      </a:r>
                      <a:endParaRPr/>
                    </a:p>
                    <a:p>
                      <a:pPr indent="0" lvl="0" marL="0" rtl="0" algn="l">
                        <a:spcBef>
                          <a:spcPts val="0"/>
                        </a:spcBef>
                        <a:spcAft>
                          <a:spcPts val="0"/>
                        </a:spcAft>
                        <a:buNone/>
                      </a:pPr>
                      <a:r>
                        <a:rPr lang="en"/>
                        <a:t>Mode 2: 0</a:t>
                      </a:r>
                      <a:endParaRPr/>
                    </a:p>
                    <a:p>
                      <a:pPr indent="0" lvl="0" marL="0" rtl="0" algn="l">
                        <a:spcBef>
                          <a:spcPts val="0"/>
                        </a:spcBef>
                        <a:spcAft>
                          <a:spcPts val="0"/>
                        </a:spcAft>
                        <a:buNone/>
                      </a:pPr>
                      <a:r>
                        <a:rPr lang="en"/>
                        <a:t>Mode 3: 0 </a:t>
                      </a:r>
                      <a:endParaRPr/>
                    </a:p>
                    <a:p>
                      <a:pPr indent="0" lvl="0" marL="0" rtl="0" algn="l">
                        <a:spcBef>
                          <a:spcPts val="0"/>
                        </a:spcBef>
                        <a:spcAft>
                          <a:spcPts val="0"/>
                        </a:spcAft>
                        <a:buNone/>
                      </a:pPr>
                      <a:r>
                        <a:rPr lang="en"/>
                        <a:t>Mode 4: 0 </a:t>
                      </a:r>
                      <a:endParaRPr/>
                    </a:p>
                    <a:p>
                      <a:pPr indent="0" lvl="0" marL="0" rtl="0" algn="l">
                        <a:spcBef>
                          <a:spcPts val="0"/>
                        </a:spcBef>
                        <a:spcAft>
                          <a:spcPts val="0"/>
                        </a:spcAft>
                        <a:buNone/>
                      </a:pPr>
                      <a:r>
                        <a:rPr lang="en"/>
                        <a:t>Mode 5: 0 </a:t>
                      </a:r>
                      <a:endParaRPr/>
                    </a:p>
                    <a:p>
                      <a:pPr indent="0" lvl="0" marL="0" rtl="0" algn="l">
                        <a:spcBef>
                          <a:spcPts val="0"/>
                        </a:spcBef>
                        <a:spcAft>
                          <a:spcPts val="0"/>
                        </a:spcAft>
                        <a:buNone/>
                      </a:pPr>
                      <a:r>
                        <a:rPr lang="en"/>
                        <a:t>Mode 6: 0 </a:t>
                      </a:r>
                      <a:endParaRPr/>
                    </a:p>
                    <a:p>
                      <a:pPr indent="0" lvl="0" marL="0" rtl="0" algn="l">
                        <a:spcBef>
                          <a:spcPts val="0"/>
                        </a:spcBef>
                        <a:spcAft>
                          <a:spcPts val="0"/>
                        </a:spcAft>
                        <a:buNone/>
                      </a:pPr>
                      <a:r>
                        <a:rPr lang="en"/>
                        <a:t>Mode 7: 1766.42</a:t>
                      </a:r>
                      <a:endParaRPr/>
                    </a:p>
                    <a:p>
                      <a:pPr indent="0" lvl="0" marL="0" rtl="0" algn="l">
                        <a:spcBef>
                          <a:spcPts val="0"/>
                        </a:spcBef>
                        <a:spcAft>
                          <a:spcPts val="0"/>
                        </a:spcAft>
                        <a:buNone/>
                      </a:pPr>
                      <a:r>
                        <a:rPr lang="en"/>
                        <a:t>Mode 8: 5679.51</a:t>
                      </a:r>
                      <a:endParaRPr/>
                    </a:p>
                    <a:p>
                      <a:pPr indent="0" lvl="0" marL="0" rtl="0" algn="l">
                        <a:spcBef>
                          <a:spcPts val="0"/>
                        </a:spcBef>
                        <a:spcAft>
                          <a:spcPts val="0"/>
                        </a:spcAft>
                        <a:buNone/>
                      </a:pPr>
                      <a:r>
                        <a:rPr lang="en"/>
                        <a:t>Mode 9: 5694.04</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1595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3657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3756</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10.74</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55.3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51.6</a:t>
                      </a:r>
                      <a:endParaRPr/>
                    </a:p>
                    <a:p>
                      <a:pPr indent="0" lvl="0" marL="0" rtl="0" algn="ctr">
                        <a:spcBef>
                          <a:spcPts val="0"/>
                        </a:spcBef>
                        <a:spcAft>
                          <a:spcPts val="0"/>
                        </a:spcAft>
                        <a:buNone/>
                      </a:pPr>
                      <a:r>
                        <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p:txBody>
      </p:sp>
      <p:sp>
        <p:nvSpPr>
          <p:cNvPr id="199" name="Google Shape;199;p33"/>
          <p:cNvSpPr txBox="1"/>
          <p:nvPr/>
        </p:nvSpPr>
        <p:spPr>
          <a:xfrm>
            <a:off x="655525" y="1134963"/>
            <a:ext cx="308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Molecule: H</a:t>
            </a:r>
            <a:r>
              <a:rPr b="1" baseline="-25000" lang="en" sz="1800">
                <a:solidFill>
                  <a:schemeClr val="dk2"/>
                </a:solidFill>
              </a:rPr>
              <a:t>2</a:t>
            </a:r>
            <a:r>
              <a:rPr b="1" lang="en" sz="1800">
                <a:solidFill>
                  <a:schemeClr val="dk2"/>
                </a:solidFill>
              </a:rPr>
              <a:t>O (N = 3)</a:t>
            </a:r>
            <a:endParaRPr/>
          </a:p>
        </p:txBody>
      </p:sp>
      <p:pic>
        <p:nvPicPr>
          <p:cNvPr id="200" name="Google Shape;200;p33" title="vibration.gif"/>
          <p:cNvPicPr preferRelativeResize="0"/>
          <p:nvPr/>
        </p:nvPicPr>
        <p:blipFill>
          <a:blip r:embed="rId3">
            <a:alphaModFix/>
          </a:blip>
          <a:stretch>
            <a:fillRect/>
          </a:stretch>
        </p:blipFill>
        <p:spPr>
          <a:xfrm>
            <a:off x="655525" y="1762125"/>
            <a:ext cx="2400425" cy="2047875"/>
          </a:xfrm>
          <a:prstGeom prst="rect">
            <a:avLst/>
          </a:prstGeom>
          <a:noFill/>
          <a:ln>
            <a:noFill/>
          </a:ln>
        </p:spPr>
      </p:pic>
      <p:sp>
        <p:nvSpPr>
          <p:cNvPr id="201" name="Google Shape;201;p33"/>
          <p:cNvSpPr txBox="1"/>
          <p:nvPr/>
        </p:nvSpPr>
        <p:spPr>
          <a:xfrm>
            <a:off x="751150" y="3742125"/>
            <a:ext cx="24003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Symmetric Bend</a:t>
            </a:r>
            <a:endParaRPr sz="1700">
              <a:solidFill>
                <a:schemeClr val="dk2"/>
              </a:solidFill>
            </a:endParaRPr>
          </a:p>
          <a:p>
            <a:pPr indent="0" lvl="0" marL="0" rtl="0" algn="ctr">
              <a:spcBef>
                <a:spcPts val="0"/>
              </a:spcBef>
              <a:spcAft>
                <a:spcPts val="0"/>
              </a:spcAft>
              <a:buNone/>
            </a:pPr>
            <a:r>
              <a:rPr lang="en" sz="1700">
                <a:solidFill>
                  <a:schemeClr val="dk2"/>
                </a:solidFill>
              </a:rPr>
              <a:t>Mode 7: 1766.42 cm-1</a:t>
            </a:r>
            <a:endParaRPr sz="1700">
              <a:solidFill>
                <a:schemeClr val="dk2"/>
              </a:solidFill>
            </a:endParaRPr>
          </a:p>
        </p:txBody>
      </p:sp>
      <p:pic>
        <p:nvPicPr>
          <p:cNvPr id="202" name="Google Shape;202;p33" title="vibration.gif"/>
          <p:cNvPicPr preferRelativeResize="0"/>
          <p:nvPr/>
        </p:nvPicPr>
        <p:blipFill>
          <a:blip r:embed="rId4">
            <a:alphaModFix/>
          </a:blip>
          <a:stretch>
            <a:fillRect/>
          </a:stretch>
        </p:blipFill>
        <p:spPr>
          <a:xfrm>
            <a:off x="3637975" y="1713911"/>
            <a:ext cx="2400425" cy="2047864"/>
          </a:xfrm>
          <a:prstGeom prst="rect">
            <a:avLst/>
          </a:prstGeom>
          <a:noFill/>
          <a:ln>
            <a:noFill/>
          </a:ln>
        </p:spPr>
      </p:pic>
      <p:sp>
        <p:nvSpPr>
          <p:cNvPr id="203" name="Google Shape;203;p33"/>
          <p:cNvSpPr txBox="1"/>
          <p:nvPr/>
        </p:nvSpPr>
        <p:spPr>
          <a:xfrm>
            <a:off x="3736825" y="3742125"/>
            <a:ext cx="24669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Symmetric Stretch</a:t>
            </a:r>
            <a:endParaRPr sz="1800">
              <a:solidFill>
                <a:schemeClr val="dk2"/>
              </a:solidFill>
            </a:endParaRPr>
          </a:p>
          <a:p>
            <a:pPr indent="0" lvl="0" marL="0" rtl="0" algn="ctr">
              <a:spcBef>
                <a:spcPts val="0"/>
              </a:spcBef>
              <a:spcAft>
                <a:spcPts val="0"/>
              </a:spcAft>
              <a:buNone/>
            </a:pPr>
            <a:r>
              <a:rPr lang="en" sz="1800">
                <a:solidFill>
                  <a:schemeClr val="dk2"/>
                </a:solidFill>
              </a:rPr>
              <a:t>Mode 8:  5679.51 </a:t>
            </a:r>
            <a:r>
              <a:rPr lang="en" sz="1700">
                <a:solidFill>
                  <a:schemeClr val="dk2"/>
                </a:solidFill>
              </a:rPr>
              <a:t>cm</a:t>
            </a:r>
            <a:r>
              <a:rPr baseline="30000" lang="en" sz="1700">
                <a:solidFill>
                  <a:schemeClr val="dk2"/>
                </a:solidFill>
              </a:rPr>
              <a:t>-1</a:t>
            </a:r>
            <a:r>
              <a:rPr lang="en" sz="1800">
                <a:solidFill>
                  <a:schemeClr val="dk2"/>
                </a:solidFill>
              </a:rPr>
              <a:t> </a:t>
            </a:r>
            <a:endParaRPr sz="1800">
              <a:solidFill>
                <a:schemeClr val="dk2"/>
              </a:solidFill>
            </a:endParaRPr>
          </a:p>
        </p:txBody>
      </p:sp>
      <p:pic>
        <p:nvPicPr>
          <p:cNvPr id="204" name="Google Shape;204;p33" title="vibration.gif"/>
          <p:cNvPicPr preferRelativeResize="0"/>
          <p:nvPr/>
        </p:nvPicPr>
        <p:blipFill>
          <a:blip r:embed="rId5">
            <a:alphaModFix/>
          </a:blip>
          <a:stretch>
            <a:fillRect/>
          </a:stretch>
        </p:blipFill>
        <p:spPr>
          <a:xfrm>
            <a:off x="6508075" y="1620775"/>
            <a:ext cx="2400425" cy="2047875"/>
          </a:xfrm>
          <a:prstGeom prst="rect">
            <a:avLst/>
          </a:prstGeom>
          <a:noFill/>
          <a:ln>
            <a:noFill/>
          </a:ln>
        </p:spPr>
      </p:pic>
      <p:sp>
        <p:nvSpPr>
          <p:cNvPr id="205" name="Google Shape;205;p33"/>
          <p:cNvSpPr txBox="1"/>
          <p:nvPr/>
        </p:nvSpPr>
        <p:spPr>
          <a:xfrm>
            <a:off x="6620425" y="3742125"/>
            <a:ext cx="2466900" cy="6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Stretch</a:t>
            </a:r>
            <a:endParaRPr sz="1800">
              <a:solidFill>
                <a:schemeClr val="dk2"/>
              </a:solidFill>
            </a:endParaRPr>
          </a:p>
          <a:p>
            <a:pPr indent="0" lvl="0" marL="0" rtl="0" algn="ctr">
              <a:spcBef>
                <a:spcPts val="0"/>
              </a:spcBef>
              <a:spcAft>
                <a:spcPts val="0"/>
              </a:spcAft>
              <a:buNone/>
            </a:pPr>
            <a:r>
              <a:rPr lang="en" sz="1800">
                <a:solidFill>
                  <a:schemeClr val="dk2"/>
                </a:solidFill>
              </a:rPr>
              <a:t>Mode 9: 5694.04 </a:t>
            </a:r>
            <a:r>
              <a:rPr lang="en" sz="1700">
                <a:solidFill>
                  <a:schemeClr val="dk2"/>
                </a:solidFill>
              </a:rPr>
              <a:t>cm</a:t>
            </a:r>
            <a:r>
              <a:rPr baseline="30000" lang="en" sz="1700">
                <a:solidFill>
                  <a:schemeClr val="dk2"/>
                </a:solidFill>
              </a:rPr>
              <a:t>-1</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287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p>
        </p:txBody>
      </p:sp>
      <p:graphicFrame>
        <p:nvGraphicFramePr>
          <p:cNvPr id="211" name="Google Shape;211;p34"/>
          <p:cNvGraphicFramePr/>
          <p:nvPr/>
        </p:nvGraphicFramePr>
        <p:xfrm>
          <a:off x="234875" y="1194625"/>
          <a:ext cx="3000000" cy="3000000"/>
        </p:xfrm>
        <a:graphic>
          <a:graphicData uri="http://schemas.openxmlformats.org/drawingml/2006/table">
            <a:tbl>
              <a:tblPr>
                <a:noFill/>
                <a:tableStyleId>{9AB2F1FC-C839-4AA1-88D4-A121F9A96979}</a:tableStyleId>
              </a:tblPr>
              <a:tblGrid>
                <a:gridCol w="2424525"/>
                <a:gridCol w="1874200"/>
                <a:gridCol w="2467050"/>
                <a:gridCol w="1831675"/>
              </a:tblGrid>
              <a:tr h="585925">
                <a:tc>
                  <a:txBody>
                    <a:bodyPr/>
                    <a:lstStyle/>
                    <a:p>
                      <a:pPr indent="0" lvl="0" marL="0" rtl="0" algn="ctr">
                        <a:spcBef>
                          <a:spcPts val="0"/>
                        </a:spcBef>
                        <a:spcAft>
                          <a:spcPts val="0"/>
                        </a:spcAft>
                        <a:buNone/>
                      </a:pPr>
                      <a:r>
                        <a:rPr b="1" lang="en"/>
                        <a:t>Molecules – NON LINEAR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Frequencies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Experimental values (cm</a:t>
                      </a:r>
                      <a:r>
                        <a:rPr b="1" baseline="30000" lang="en"/>
                        <a:t>-1</a:t>
                      </a:r>
                      <a:r>
                        <a:rPr b="1" lang="en"/>
                        <a:t>)</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a:t>Error(%)</a:t>
                      </a:r>
                      <a:endParaRPr b="1"/>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861825">
                <a:tc>
                  <a:txBody>
                    <a:bodyPr/>
                    <a:lstStyle/>
                    <a:p>
                      <a:pPr indent="0" lvl="0" marL="0" rtl="0" algn="ctr">
                        <a:spcBef>
                          <a:spcPts val="0"/>
                        </a:spcBef>
                        <a:spcAft>
                          <a:spcPts val="0"/>
                        </a:spcAft>
                        <a:buNone/>
                      </a:pPr>
                      <a:r>
                        <a:rPr b="1" lang="en"/>
                        <a:t>NH</a:t>
                      </a:r>
                      <a:r>
                        <a:rPr b="1" baseline="-25000" lang="en"/>
                        <a:t>3</a:t>
                      </a:r>
                      <a:endParaRPr b="1"/>
                    </a:p>
                    <a:p>
                      <a:pPr indent="0" lvl="0" marL="0" rtl="0" algn="ctr">
                        <a:spcBef>
                          <a:spcPts val="0"/>
                        </a:spcBef>
                        <a:spcAft>
                          <a:spcPts val="0"/>
                        </a:spcAft>
                        <a:buNone/>
                      </a:pPr>
                      <a:r>
                        <a:t/>
                      </a:r>
                      <a:endParaRPr/>
                    </a:p>
                    <a:p>
                      <a:pPr indent="0" lvl="0" marL="0" rtl="0" algn="ctr">
                        <a:spcBef>
                          <a:spcPts val="0"/>
                        </a:spcBef>
                        <a:spcAft>
                          <a:spcPts val="0"/>
                        </a:spcAft>
                        <a:buNone/>
                      </a:pPr>
                      <a:r>
                        <a:rPr b="1" lang="en">
                          <a:solidFill>
                            <a:schemeClr val="dk1"/>
                          </a:solidFill>
                        </a:rPr>
                        <a:t>[4 Atom Molecule]</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Mode 1: 0 </a:t>
                      </a:r>
                      <a:endParaRPr/>
                    </a:p>
                    <a:p>
                      <a:pPr indent="0" lvl="0" marL="0" rtl="0" algn="l">
                        <a:spcBef>
                          <a:spcPts val="0"/>
                        </a:spcBef>
                        <a:spcAft>
                          <a:spcPts val="0"/>
                        </a:spcAft>
                        <a:buNone/>
                      </a:pPr>
                      <a:r>
                        <a:rPr lang="en"/>
                        <a:t>Mode 2: 0</a:t>
                      </a:r>
                      <a:endParaRPr/>
                    </a:p>
                    <a:p>
                      <a:pPr indent="0" lvl="0" marL="0" rtl="0" algn="l">
                        <a:spcBef>
                          <a:spcPts val="0"/>
                        </a:spcBef>
                        <a:spcAft>
                          <a:spcPts val="0"/>
                        </a:spcAft>
                        <a:buNone/>
                      </a:pPr>
                      <a:r>
                        <a:rPr lang="en"/>
                        <a:t>Mode 3: 0</a:t>
                      </a:r>
                      <a:endParaRPr/>
                    </a:p>
                    <a:p>
                      <a:pPr indent="0" lvl="0" marL="0" rtl="0" algn="l">
                        <a:spcBef>
                          <a:spcPts val="0"/>
                        </a:spcBef>
                        <a:spcAft>
                          <a:spcPts val="0"/>
                        </a:spcAft>
                        <a:buNone/>
                      </a:pPr>
                      <a:r>
                        <a:rPr lang="en"/>
                        <a:t>Mode 4: 0</a:t>
                      </a:r>
                      <a:endParaRPr/>
                    </a:p>
                    <a:p>
                      <a:pPr indent="0" lvl="0" marL="0" rtl="0" algn="l">
                        <a:spcBef>
                          <a:spcPts val="0"/>
                        </a:spcBef>
                        <a:spcAft>
                          <a:spcPts val="0"/>
                        </a:spcAft>
                        <a:buNone/>
                      </a:pPr>
                      <a:r>
                        <a:rPr lang="en"/>
                        <a:t>Mode 5: 0 </a:t>
                      </a:r>
                      <a:endParaRPr/>
                    </a:p>
                    <a:p>
                      <a:pPr indent="0" lvl="0" marL="0" rtl="0" algn="l">
                        <a:spcBef>
                          <a:spcPts val="0"/>
                        </a:spcBef>
                        <a:spcAft>
                          <a:spcPts val="0"/>
                        </a:spcAft>
                        <a:buNone/>
                      </a:pPr>
                      <a:r>
                        <a:rPr lang="en"/>
                        <a:t>Mode 6: 0</a:t>
                      </a:r>
                      <a:endParaRPr/>
                    </a:p>
                    <a:p>
                      <a:pPr indent="0" lvl="0" marL="0" rtl="0" algn="l">
                        <a:spcBef>
                          <a:spcPts val="0"/>
                        </a:spcBef>
                        <a:spcAft>
                          <a:spcPts val="0"/>
                        </a:spcAft>
                        <a:buNone/>
                      </a:pPr>
                      <a:r>
                        <a:rPr lang="en"/>
                        <a:t>Mode 7: 1506.12</a:t>
                      </a:r>
                      <a:endParaRPr/>
                    </a:p>
                    <a:p>
                      <a:pPr indent="0" lvl="0" marL="0" rtl="0" algn="l">
                        <a:spcBef>
                          <a:spcPts val="0"/>
                        </a:spcBef>
                        <a:spcAft>
                          <a:spcPts val="0"/>
                        </a:spcAft>
                        <a:buNone/>
                      </a:pPr>
                      <a:r>
                        <a:rPr lang="en"/>
                        <a:t>Mode 8: 1778.95</a:t>
                      </a:r>
                      <a:endParaRPr/>
                    </a:p>
                    <a:p>
                      <a:pPr indent="0" lvl="0" marL="0" rtl="0" algn="l">
                        <a:spcBef>
                          <a:spcPts val="0"/>
                        </a:spcBef>
                        <a:spcAft>
                          <a:spcPts val="0"/>
                        </a:spcAft>
                        <a:buNone/>
                      </a:pPr>
                      <a:r>
                        <a:rPr lang="en"/>
                        <a:t>Mode 9: 1779.13</a:t>
                      </a:r>
                      <a:endParaRPr/>
                    </a:p>
                    <a:p>
                      <a:pPr indent="0" lvl="0" marL="0" rtl="0" algn="l">
                        <a:spcBef>
                          <a:spcPts val="0"/>
                        </a:spcBef>
                        <a:spcAft>
                          <a:spcPts val="0"/>
                        </a:spcAft>
                        <a:buNone/>
                      </a:pPr>
                      <a:r>
                        <a:rPr lang="en"/>
                        <a:t>Mode 10: 5225.6</a:t>
                      </a:r>
                      <a:endParaRPr/>
                    </a:p>
                    <a:p>
                      <a:pPr indent="0" lvl="0" marL="0" rtl="0" algn="l">
                        <a:spcBef>
                          <a:spcPts val="0"/>
                        </a:spcBef>
                        <a:spcAft>
                          <a:spcPts val="0"/>
                        </a:spcAft>
                        <a:buNone/>
                      </a:pPr>
                      <a:r>
                        <a:rPr lang="en"/>
                        <a:t>Mode 11: 5264.05</a:t>
                      </a:r>
                      <a:endParaRPr/>
                    </a:p>
                    <a:p>
                      <a:pPr indent="0" lvl="0" marL="0" rtl="0" algn="l">
                        <a:spcBef>
                          <a:spcPts val="0"/>
                        </a:spcBef>
                        <a:spcAft>
                          <a:spcPts val="0"/>
                        </a:spcAft>
                        <a:buNone/>
                      </a:pPr>
                      <a:r>
                        <a:rPr lang="en"/>
                        <a:t>Mode 12: 5264.13</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950</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1627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3337</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3414</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a:t>58.5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9.33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9.35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56.6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54.19</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54.19</a:t>
                      </a:r>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a:p>
            <a:pPr indent="0" lvl="0" marL="0" rtl="0" algn="l">
              <a:spcBef>
                <a:spcPts val="0"/>
              </a:spcBef>
              <a:spcAft>
                <a:spcPts val="0"/>
              </a:spcAft>
              <a:buClr>
                <a:schemeClr val="dk1"/>
              </a:buClr>
              <a:buSzPct val="39285"/>
              <a:buFont typeface="Arial"/>
              <a:buNone/>
            </a:pPr>
            <a:r>
              <a:t/>
            </a:r>
            <a:endParaRPr>
              <a:latin typeface="Georgia"/>
              <a:ea typeface="Georgia"/>
              <a:cs typeface="Georgia"/>
              <a:sym typeface="Georgia"/>
            </a:endParaRPr>
          </a:p>
        </p:txBody>
      </p:sp>
      <p:pic>
        <p:nvPicPr>
          <p:cNvPr id="217" name="Google Shape;217;p35" title="vibration.gif"/>
          <p:cNvPicPr preferRelativeResize="0"/>
          <p:nvPr/>
        </p:nvPicPr>
        <p:blipFill>
          <a:blip r:embed="rId3">
            <a:alphaModFix/>
          </a:blip>
          <a:stretch>
            <a:fillRect/>
          </a:stretch>
        </p:blipFill>
        <p:spPr>
          <a:xfrm>
            <a:off x="447675" y="1704975"/>
            <a:ext cx="2634875" cy="2247900"/>
          </a:xfrm>
          <a:prstGeom prst="rect">
            <a:avLst/>
          </a:prstGeom>
          <a:noFill/>
          <a:ln>
            <a:noFill/>
          </a:ln>
        </p:spPr>
      </p:pic>
      <p:pic>
        <p:nvPicPr>
          <p:cNvPr id="218" name="Google Shape;218;p35" title="vibration.gif"/>
          <p:cNvPicPr preferRelativeResize="0"/>
          <p:nvPr/>
        </p:nvPicPr>
        <p:blipFill>
          <a:blip r:embed="rId4">
            <a:alphaModFix/>
          </a:blip>
          <a:stretch>
            <a:fillRect/>
          </a:stretch>
        </p:blipFill>
        <p:spPr>
          <a:xfrm>
            <a:off x="3368300" y="1704980"/>
            <a:ext cx="2634875" cy="2247895"/>
          </a:xfrm>
          <a:prstGeom prst="rect">
            <a:avLst/>
          </a:prstGeom>
          <a:noFill/>
          <a:ln>
            <a:noFill/>
          </a:ln>
        </p:spPr>
      </p:pic>
      <p:pic>
        <p:nvPicPr>
          <p:cNvPr id="219" name="Google Shape;219;p35" title="vibration.gif"/>
          <p:cNvPicPr preferRelativeResize="0"/>
          <p:nvPr/>
        </p:nvPicPr>
        <p:blipFill>
          <a:blip r:embed="rId5">
            <a:alphaModFix/>
          </a:blip>
          <a:stretch>
            <a:fillRect/>
          </a:stretch>
        </p:blipFill>
        <p:spPr>
          <a:xfrm>
            <a:off x="6197425" y="1659800"/>
            <a:ext cx="2634875" cy="2247900"/>
          </a:xfrm>
          <a:prstGeom prst="rect">
            <a:avLst/>
          </a:prstGeom>
          <a:noFill/>
          <a:ln>
            <a:noFill/>
          </a:ln>
        </p:spPr>
      </p:pic>
      <p:sp>
        <p:nvSpPr>
          <p:cNvPr id="220" name="Google Shape;220;p35"/>
          <p:cNvSpPr txBox="1"/>
          <p:nvPr/>
        </p:nvSpPr>
        <p:spPr>
          <a:xfrm>
            <a:off x="456725" y="3768000"/>
            <a:ext cx="24543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Symmetric Bend</a:t>
            </a:r>
            <a:endParaRPr sz="1800">
              <a:solidFill>
                <a:schemeClr val="dk2"/>
              </a:solidFill>
            </a:endParaRPr>
          </a:p>
          <a:p>
            <a:pPr indent="0" lvl="0" marL="0" rtl="0" algn="ctr">
              <a:spcBef>
                <a:spcPts val="0"/>
              </a:spcBef>
              <a:spcAft>
                <a:spcPts val="0"/>
              </a:spcAft>
              <a:buNone/>
            </a:pPr>
            <a:r>
              <a:rPr lang="en" sz="1800">
                <a:solidFill>
                  <a:schemeClr val="dk2"/>
                </a:solidFill>
              </a:rPr>
              <a:t>Mode 7: 1506.12 </a:t>
            </a:r>
            <a:r>
              <a:rPr lang="en" sz="1700">
                <a:solidFill>
                  <a:schemeClr val="dk2"/>
                </a:solidFill>
              </a:rPr>
              <a:t>cm-1</a:t>
            </a:r>
            <a:endParaRPr sz="1800">
              <a:solidFill>
                <a:schemeClr val="dk2"/>
              </a:solidFill>
            </a:endParaRPr>
          </a:p>
        </p:txBody>
      </p:sp>
      <p:sp>
        <p:nvSpPr>
          <p:cNvPr id="221" name="Google Shape;221;p35"/>
          <p:cNvSpPr txBox="1"/>
          <p:nvPr/>
        </p:nvSpPr>
        <p:spPr>
          <a:xfrm>
            <a:off x="3444101" y="3768000"/>
            <a:ext cx="25590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Bend</a:t>
            </a:r>
            <a:endParaRPr sz="1800">
              <a:solidFill>
                <a:schemeClr val="dk2"/>
              </a:solidFill>
            </a:endParaRPr>
          </a:p>
          <a:p>
            <a:pPr indent="0" lvl="0" marL="0" rtl="0" algn="ctr">
              <a:spcBef>
                <a:spcPts val="0"/>
              </a:spcBef>
              <a:spcAft>
                <a:spcPts val="0"/>
              </a:spcAft>
              <a:buClr>
                <a:schemeClr val="dk1"/>
              </a:buClr>
              <a:buSzPts val="1100"/>
              <a:buFont typeface="Arial"/>
              <a:buNone/>
            </a:pPr>
            <a:r>
              <a:rPr lang="en" sz="1800">
                <a:solidFill>
                  <a:schemeClr val="dk2"/>
                </a:solidFill>
              </a:rPr>
              <a:t>Mode 8: 1778.95 </a:t>
            </a:r>
            <a:r>
              <a:rPr lang="en" sz="1700">
                <a:solidFill>
                  <a:schemeClr val="dk2"/>
                </a:solidFill>
              </a:rPr>
              <a:t>cm-1</a:t>
            </a:r>
            <a:r>
              <a:rPr lang="en" sz="1800">
                <a:solidFill>
                  <a:schemeClr val="dk2"/>
                </a:solidFill>
              </a:rPr>
              <a:t> </a:t>
            </a:r>
            <a:endParaRPr sz="1800">
              <a:solidFill>
                <a:schemeClr val="dk2"/>
              </a:solidFill>
            </a:endParaRPr>
          </a:p>
        </p:txBody>
      </p:sp>
      <p:sp>
        <p:nvSpPr>
          <p:cNvPr id="222" name="Google Shape;222;p35"/>
          <p:cNvSpPr txBox="1"/>
          <p:nvPr/>
        </p:nvSpPr>
        <p:spPr>
          <a:xfrm>
            <a:off x="6536175" y="3768000"/>
            <a:ext cx="2503200" cy="6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Asymmetric Bend</a:t>
            </a:r>
            <a:endParaRPr sz="1800">
              <a:solidFill>
                <a:schemeClr val="dk2"/>
              </a:solidFill>
            </a:endParaRPr>
          </a:p>
          <a:p>
            <a:pPr indent="0" lvl="0" marL="0" rtl="0" algn="ctr">
              <a:spcBef>
                <a:spcPts val="0"/>
              </a:spcBef>
              <a:spcAft>
                <a:spcPts val="0"/>
              </a:spcAft>
              <a:buNone/>
            </a:pPr>
            <a:r>
              <a:rPr lang="en" sz="1800">
                <a:solidFill>
                  <a:schemeClr val="dk2"/>
                </a:solidFill>
              </a:rPr>
              <a:t>Mode 9: 1779.13 </a:t>
            </a:r>
            <a:r>
              <a:rPr lang="en" sz="1700">
                <a:solidFill>
                  <a:schemeClr val="dk2"/>
                </a:solidFill>
              </a:rPr>
              <a:t>cm-1</a:t>
            </a:r>
            <a:r>
              <a:rPr lang="en" sz="1800">
                <a:solidFill>
                  <a:schemeClr val="dk2"/>
                </a:solidFill>
              </a:rPr>
              <a:t>  </a:t>
            </a:r>
            <a:endParaRPr sz="1800">
              <a:solidFill>
                <a:schemeClr val="dk2"/>
              </a:solidFill>
            </a:endParaRPr>
          </a:p>
        </p:txBody>
      </p:sp>
      <p:sp>
        <p:nvSpPr>
          <p:cNvPr id="223" name="Google Shape;223;p35"/>
          <p:cNvSpPr txBox="1"/>
          <p:nvPr/>
        </p:nvSpPr>
        <p:spPr>
          <a:xfrm>
            <a:off x="565000" y="1075000"/>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NH</a:t>
            </a:r>
            <a:r>
              <a:rPr b="1" baseline="-25000" lang="en" sz="1800">
                <a:solidFill>
                  <a:schemeClr val="dk2"/>
                </a:solidFill>
              </a:rPr>
              <a:t>3</a:t>
            </a:r>
            <a:r>
              <a:rPr b="1" lang="en" sz="1800">
                <a:solidFill>
                  <a:schemeClr val="dk2"/>
                </a:solidFill>
              </a:rPr>
              <a:t> (N = 4)</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275363" y="368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Visualizations: Non-linear Molecules</a:t>
            </a:r>
            <a:endParaRPr>
              <a:latin typeface="Georgia"/>
              <a:ea typeface="Georgia"/>
              <a:cs typeface="Georgia"/>
              <a:sym typeface="Georgia"/>
            </a:endParaRPr>
          </a:p>
          <a:p>
            <a:pPr indent="0" lvl="0" marL="0" rtl="0" algn="l">
              <a:spcBef>
                <a:spcPts val="0"/>
              </a:spcBef>
              <a:spcAft>
                <a:spcPts val="0"/>
              </a:spcAft>
              <a:buClr>
                <a:schemeClr val="dk1"/>
              </a:buClr>
              <a:buSzPct val="39285"/>
              <a:buFont typeface="Arial"/>
              <a:buNone/>
            </a:pPr>
            <a:r>
              <a:t/>
            </a:r>
            <a:endParaRPr>
              <a:latin typeface="Georgia"/>
              <a:ea typeface="Georgia"/>
              <a:cs typeface="Georgia"/>
              <a:sym typeface="Georgia"/>
            </a:endParaRPr>
          </a:p>
        </p:txBody>
      </p:sp>
      <p:pic>
        <p:nvPicPr>
          <p:cNvPr id="229" name="Google Shape;229;p36" title="vibration.gif"/>
          <p:cNvPicPr preferRelativeResize="0"/>
          <p:nvPr/>
        </p:nvPicPr>
        <p:blipFill>
          <a:blip r:embed="rId3">
            <a:alphaModFix/>
          </a:blip>
          <a:stretch>
            <a:fillRect/>
          </a:stretch>
        </p:blipFill>
        <p:spPr>
          <a:xfrm>
            <a:off x="311700" y="1543050"/>
            <a:ext cx="2657225" cy="2266950"/>
          </a:xfrm>
          <a:prstGeom prst="rect">
            <a:avLst/>
          </a:prstGeom>
          <a:noFill/>
          <a:ln>
            <a:noFill/>
          </a:ln>
        </p:spPr>
      </p:pic>
      <p:pic>
        <p:nvPicPr>
          <p:cNvPr id="230" name="Google Shape;230;p36" title="vibration.gif"/>
          <p:cNvPicPr preferRelativeResize="0"/>
          <p:nvPr/>
        </p:nvPicPr>
        <p:blipFill>
          <a:blip r:embed="rId4">
            <a:alphaModFix/>
          </a:blip>
          <a:stretch>
            <a:fillRect/>
          </a:stretch>
        </p:blipFill>
        <p:spPr>
          <a:xfrm>
            <a:off x="3207050" y="1666871"/>
            <a:ext cx="2657225" cy="2266954"/>
          </a:xfrm>
          <a:prstGeom prst="rect">
            <a:avLst/>
          </a:prstGeom>
          <a:noFill/>
          <a:ln>
            <a:noFill/>
          </a:ln>
        </p:spPr>
      </p:pic>
      <p:pic>
        <p:nvPicPr>
          <p:cNvPr id="231" name="Google Shape;231;p36" title="vibration.gif"/>
          <p:cNvPicPr preferRelativeResize="0"/>
          <p:nvPr/>
        </p:nvPicPr>
        <p:blipFill>
          <a:blip r:embed="rId5">
            <a:alphaModFix/>
          </a:blip>
          <a:stretch>
            <a:fillRect/>
          </a:stretch>
        </p:blipFill>
        <p:spPr>
          <a:xfrm>
            <a:off x="6102400" y="1438273"/>
            <a:ext cx="2657225" cy="2266953"/>
          </a:xfrm>
          <a:prstGeom prst="rect">
            <a:avLst/>
          </a:prstGeom>
          <a:noFill/>
          <a:ln>
            <a:noFill/>
          </a:ln>
        </p:spPr>
      </p:pic>
      <p:sp>
        <p:nvSpPr>
          <p:cNvPr id="232" name="Google Shape;232;p36"/>
          <p:cNvSpPr txBox="1"/>
          <p:nvPr/>
        </p:nvSpPr>
        <p:spPr>
          <a:xfrm>
            <a:off x="344400" y="35964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10: 5225.6 </a:t>
            </a:r>
            <a:r>
              <a:rPr lang="en" sz="1700">
                <a:solidFill>
                  <a:schemeClr val="dk2"/>
                </a:solidFill>
              </a:rPr>
              <a:t>cm-1</a:t>
            </a:r>
            <a:endParaRPr sz="1700">
              <a:solidFill>
                <a:schemeClr val="dk2"/>
              </a:solidFill>
            </a:endParaRPr>
          </a:p>
        </p:txBody>
      </p:sp>
      <p:sp>
        <p:nvSpPr>
          <p:cNvPr id="233" name="Google Shape;233;p36"/>
          <p:cNvSpPr txBox="1"/>
          <p:nvPr/>
        </p:nvSpPr>
        <p:spPr>
          <a:xfrm>
            <a:off x="3384500" y="3635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11: 5264.05 </a:t>
            </a:r>
            <a:r>
              <a:rPr lang="en" sz="1700">
                <a:solidFill>
                  <a:schemeClr val="dk2"/>
                </a:solidFill>
              </a:rPr>
              <a:t>cm-1</a:t>
            </a:r>
            <a:endParaRPr sz="1700">
              <a:solidFill>
                <a:schemeClr val="dk2"/>
              </a:solidFill>
            </a:endParaRPr>
          </a:p>
        </p:txBody>
      </p:sp>
      <p:sp>
        <p:nvSpPr>
          <p:cNvPr id="234" name="Google Shape;234;p36"/>
          <p:cNvSpPr txBox="1"/>
          <p:nvPr/>
        </p:nvSpPr>
        <p:spPr>
          <a:xfrm>
            <a:off x="6424600" y="3635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12: 5264.13 </a:t>
            </a:r>
            <a:r>
              <a:rPr lang="en" sz="1700">
                <a:solidFill>
                  <a:schemeClr val="dk2"/>
                </a:solidFill>
              </a:rPr>
              <a:t>cm-1</a:t>
            </a:r>
            <a:endParaRPr sz="1700">
              <a:solidFill>
                <a:schemeClr val="dk2"/>
              </a:solidFill>
            </a:endParaRPr>
          </a:p>
        </p:txBody>
      </p:sp>
      <p:sp>
        <p:nvSpPr>
          <p:cNvPr id="235" name="Google Shape;235;p36"/>
          <p:cNvSpPr txBox="1"/>
          <p:nvPr/>
        </p:nvSpPr>
        <p:spPr>
          <a:xfrm>
            <a:off x="412600" y="1027250"/>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NH</a:t>
            </a:r>
            <a:r>
              <a:rPr b="1" baseline="-25000" lang="en" sz="1800">
                <a:solidFill>
                  <a:schemeClr val="dk2"/>
                </a:solidFill>
              </a:rPr>
              <a:t>3</a:t>
            </a:r>
            <a:r>
              <a:rPr b="1" lang="en" sz="1800">
                <a:solidFill>
                  <a:schemeClr val="dk2"/>
                </a:solidFill>
              </a:rPr>
              <a:t> (N = 4)</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18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Results: Normal Modes &amp; Frequencies</a:t>
            </a:r>
            <a:endParaRPr>
              <a:latin typeface="Georgia"/>
              <a:ea typeface="Georgia"/>
              <a:cs typeface="Georgia"/>
              <a:sym typeface="Georgia"/>
            </a:endParaRPr>
          </a:p>
        </p:txBody>
      </p:sp>
      <p:graphicFrame>
        <p:nvGraphicFramePr>
          <p:cNvPr id="241" name="Google Shape;241;p37"/>
          <p:cNvGraphicFramePr/>
          <p:nvPr/>
        </p:nvGraphicFramePr>
        <p:xfrm>
          <a:off x="500325" y="978400"/>
          <a:ext cx="3000000" cy="3000000"/>
        </p:xfrm>
        <a:graphic>
          <a:graphicData uri="http://schemas.openxmlformats.org/drawingml/2006/table">
            <a:tbl>
              <a:tblPr>
                <a:noFill/>
                <a:tableStyleId>{9AB2F1FC-C839-4AA1-88D4-A121F9A96979}</a:tableStyleId>
              </a:tblPr>
              <a:tblGrid>
                <a:gridCol w="1898200"/>
                <a:gridCol w="1688650"/>
                <a:gridCol w="1964875"/>
                <a:gridCol w="1621975"/>
              </a:tblGrid>
              <a:tr h="523025">
                <a:tc>
                  <a:txBody>
                    <a:bodyPr/>
                    <a:lstStyle/>
                    <a:p>
                      <a:pPr indent="0" lvl="0" marL="0" rtl="0" algn="ctr">
                        <a:spcBef>
                          <a:spcPts val="0"/>
                        </a:spcBef>
                        <a:spcAft>
                          <a:spcPts val="0"/>
                        </a:spcAft>
                        <a:buNone/>
                      </a:pPr>
                      <a:r>
                        <a:rPr b="1" lang="en" sz="1100"/>
                        <a:t>Molecules – NON LINEAR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Frequencies (cm</a:t>
                      </a:r>
                      <a:r>
                        <a:rPr b="1" baseline="30000" lang="en" sz="1100"/>
                        <a:t>-1</a:t>
                      </a:r>
                      <a:r>
                        <a:rPr b="1" lang="en" sz="1100"/>
                        <a:t>)</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Experimental values (cm</a:t>
                      </a:r>
                      <a:r>
                        <a:rPr b="1" baseline="30000" lang="en" sz="1100"/>
                        <a:t>-1</a:t>
                      </a:r>
                      <a:r>
                        <a:rPr b="1" lang="en" sz="1100"/>
                        <a:t>)</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Error(%)</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98150">
                <a:tc>
                  <a:txBody>
                    <a:bodyPr/>
                    <a:lstStyle/>
                    <a:p>
                      <a:pPr indent="0" lvl="0" marL="0" rtl="0" algn="ctr">
                        <a:spcBef>
                          <a:spcPts val="0"/>
                        </a:spcBef>
                        <a:spcAft>
                          <a:spcPts val="0"/>
                        </a:spcAft>
                        <a:buNone/>
                      </a:pPr>
                      <a:r>
                        <a:rPr b="1" lang="en" sz="1500"/>
                        <a:t>CH</a:t>
                      </a:r>
                      <a:r>
                        <a:rPr b="1" baseline="-25000" lang="en" sz="1500"/>
                        <a:t>4</a:t>
                      </a:r>
                      <a:endParaRPr b="1" sz="1500"/>
                    </a:p>
                    <a:p>
                      <a:pPr indent="0" lvl="0" marL="0" rtl="0" algn="ctr">
                        <a:spcBef>
                          <a:spcPts val="0"/>
                        </a:spcBef>
                        <a:spcAft>
                          <a:spcPts val="0"/>
                        </a:spcAft>
                        <a:buNone/>
                      </a:pPr>
                      <a:r>
                        <a:t/>
                      </a:r>
                      <a:endParaRPr b="1" sz="1500"/>
                    </a:p>
                    <a:p>
                      <a:pPr indent="0" lvl="0" marL="0" rtl="0" algn="ctr">
                        <a:spcBef>
                          <a:spcPts val="0"/>
                        </a:spcBef>
                        <a:spcAft>
                          <a:spcPts val="0"/>
                        </a:spcAft>
                        <a:buClr>
                          <a:schemeClr val="dk1"/>
                        </a:buClr>
                        <a:buSzPts val="1100"/>
                        <a:buFont typeface="Arial"/>
                        <a:buNone/>
                      </a:pPr>
                      <a:r>
                        <a:rPr b="1" lang="en" sz="1300">
                          <a:solidFill>
                            <a:schemeClr val="dk1"/>
                          </a:solidFill>
                        </a:rPr>
                        <a:t>[5 Atom Molecule]</a:t>
                      </a:r>
                      <a:endParaRPr b="1" sz="15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300"/>
                        <a:t>Mode 1: 0 </a:t>
                      </a:r>
                      <a:endParaRPr sz="1300"/>
                    </a:p>
                    <a:p>
                      <a:pPr indent="0" lvl="0" marL="0" rtl="0" algn="l">
                        <a:spcBef>
                          <a:spcPts val="0"/>
                        </a:spcBef>
                        <a:spcAft>
                          <a:spcPts val="0"/>
                        </a:spcAft>
                        <a:buNone/>
                      </a:pPr>
                      <a:r>
                        <a:rPr lang="en" sz="1300"/>
                        <a:t>Mode 2: 0 </a:t>
                      </a:r>
                      <a:endParaRPr sz="1300"/>
                    </a:p>
                    <a:p>
                      <a:pPr indent="0" lvl="0" marL="0" rtl="0" algn="l">
                        <a:spcBef>
                          <a:spcPts val="0"/>
                        </a:spcBef>
                        <a:spcAft>
                          <a:spcPts val="0"/>
                        </a:spcAft>
                        <a:buNone/>
                      </a:pPr>
                      <a:r>
                        <a:rPr lang="en" sz="1300"/>
                        <a:t>Mode 3: 0 </a:t>
                      </a:r>
                      <a:endParaRPr sz="1300"/>
                    </a:p>
                    <a:p>
                      <a:pPr indent="0" lvl="0" marL="0" rtl="0" algn="l">
                        <a:spcBef>
                          <a:spcPts val="0"/>
                        </a:spcBef>
                        <a:spcAft>
                          <a:spcPts val="0"/>
                        </a:spcAft>
                        <a:buNone/>
                      </a:pPr>
                      <a:r>
                        <a:rPr lang="en" sz="1300"/>
                        <a:t>Mode 4: 0 </a:t>
                      </a:r>
                      <a:endParaRPr sz="1300"/>
                    </a:p>
                    <a:p>
                      <a:pPr indent="0" lvl="0" marL="0" rtl="0" algn="l">
                        <a:spcBef>
                          <a:spcPts val="0"/>
                        </a:spcBef>
                        <a:spcAft>
                          <a:spcPts val="0"/>
                        </a:spcAft>
                        <a:buNone/>
                      </a:pPr>
                      <a:r>
                        <a:rPr lang="en" sz="1300"/>
                        <a:t>Mode 5: 0 </a:t>
                      </a:r>
                      <a:endParaRPr sz="1300"/>
                    </a:p>
                    <a:p>
                      <a:pPr indent="0" lvl="0" marL="0" rtl="0" algn="l">
                        <a:spcBef>
                          <a:spcPts val="0"/>
                        </a:spcBef>
                        <a:spcAft>
                          <a:spcPts val="0"/>
                        </a:spcAft>
                        <a:buNone/>
                      </a:pPr>
                      <a:r>
                        <a:rPr lang="en" sz="1300"/>
                        <a:t>Mode 6: 0 </a:t>
                      </a:r>
                      <a:endParaRPr sz="1300"/>
                    </a:p>
                    <a:p>
                      <a:pPr indent="0" lvl="0" marL="0" rtl="0" algn="l">
                        <a:spcBef>
                          <a:spcPts val="0"/>
                        </a:spcBef>
                        <a:spcAft>
                          <a:spcPts val="0"/>
                        </a:spcAft>
                        <a:buNone/>
                      </a:pPr>
                      <a:r>
                        <a:rPr lang="en" sz="1300"/>
                        <a:t>Mode 7: 1648.43 </a:t>
                      </a:r>
                      <a:endParaRPr sz="1300"/>
                    </a:p>
                    <a:p>
                      <a:pPr indent="0" lvl="0" marL="0" rtl="0" algn="l">
                        <a:spcBef>
                          <a:spcPts val="0"/>
                        </a:spcBef>
                        <a:spcAft>
                          <a:spcPts val="0"/>
                        </a:spcAft>
                        <a:buNone/>
                      </a:pPr>
                      <a:r>
                        <a:rPr lang="en" sz="1300"/>
                        <a:t>Mode 8: 1648.43 </a:t>
                      </a:r>
                      <a:endParaRPr sz="1300"/>
                    </a:p>
                    <a:p>
                      <a:pPr indent="0" lvl="0" marL="0" rtl="0" algn="l">
                        <a:spcBef>
                          <a:spcPts val="0"/>
                        </a:spcBef>
                        <a:spcAft>
                          <a:spcPts val="0"/>
                        </a:spcAft>
                        <a:buNone/>
                      </a:pPr>
                      <a:r>
                        <a:rPr lang="en" sz="1300"/>
                        <a:t>Mode 9: 1648.43 </a:t>
                      </a:r>
                      <a:endParaRPr sz="1300"/>
                    </a:p>
                    <a:p>
                      <a:pPr indent="0" lvl="0" marL="0" rtl="0" algn="l">
                        <a:spcBef>
                          <a:spcPts val="0"/>
                        </a:spcBef>
                        <a:spcAft>
                          <a:spcPts val="0"/>
                        </a:spcAft>
                        <a:buNone/>
                      </a:pPr>
                      <a:r>
                        <a:rPr lang="en" sz="1300"/>
                        <a:t>Mode 10: 1760.53 </a:t>
                      </a:r>
                      <a:endParaRPr sz="1300"/>
                    </a:p>
                    <a:p>
                      <a:pPr indent="0" lvl="0" marL="0" rtl="0" algn="l">
                        <a:spcBef>
                          <a:spcPts val="0"/>
                        </a:spcBef>
                        <a:spcAft>
                          <a:spcPts val="0"/>
                        </a:spcAft>
                        <a:buNone/>
                      </a:pPr>
                      <a:r>
                        <a:rPr lang="en" sz="1300"/>
                        <a:t>Mode 11: 1760.53 </a:t>
                      </a:r>
                      <a:endParaRPr sz="1300"/>
                    </a:p>
                    <a:p>
                      <a:pPr indent="0" lvl="0" marL="0" rtl="0" algn="l">
                        <a:spcBef>
                          <a:spcPts val="0"/>
                        </a:spcBef>
                        <a:spcAft>
                          <a:spcPts val="0"/>
                        </a:spcAft>
                        <a:buNone/>
                      </a:pPr>
                      <a:r>
                        <a:rPr lang="en" sz="1300"/>
                        <a:t>Mode 12: 4837.61 </a:t>
                      </a:r>
                      <a:endParaRPr sz="1300"/>
                    </a:p>
                    <a:p>
                      <a:pPr indent="0" lvl="0" marL="0" rtl="0" algn="l">
                        <a:spcBef>
                          <a:spcPts val="0"/>
                        </a:spcBef>
                        <a:spcAft>
                          <a:spcPts val="0"/>
                        </a:spcAft>
                        <a:buNone/>
                      </a:pPr>
                      <a:r>
                        <a:rPr lang="en" sz="1300"/>
                        <a:t>Mode 13: 4950.33 </a:t>
                      </a:r>
                      <a:endParaRPr sz="1300"/>
                    </a:p>
                    <a:p>
                      <a:pPr indent="0" lvl="0" marL="0" rtl="0" algn="l">
                        <a:spcBef>
                          <a:spcPts val="0"/>
                        </a:spcBef>
                        <a:spcAft>
                          <a:spcPts val="0"/>
                        </a:spcAft>
                        <a:buNone/>
                      </a:pPr>
                      <a:r>
                        <a:rPr lang="en" sz="1300"/>
                        <a:t>Mode 14: 4950.33 </a:t>
                      </a:r>
                      <a:endParaRPr sz="1300"/>
                    </a:p>
                    <a:p>
                      <a:pPr indent="0" lvl="0" marL="0" rtl="0" algn="l">
                        <a:spcBef>
                          <a:spcPts val="0"/>
                        </a:spcBef>
                        <a:spcAft>
                          <a:spcPts val="0"/>
                        </a:spcAft>
                        <a:buNone/>
                      </a:pPr>
                      <a:r>
                        <a:rPr lang="en" sz="1300"/>
                        <a:t>Mode 15: 4950.33 </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1380</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1412</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3215</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3104</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300"/>
                        <a:t>19.45</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24.68</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50.46</a:t>
                      </a:r>
                      <a:endParaRPr sz="1300"/>
                    </a:p>
                    <a:p>
                      <a:pPr indent="0" lvl="0" marL="0" rtl="0" algn="ctr">
                        <a:spcBef>
                          <a:spcPts val="0"/>
                        </a:spcBef>
                        <a:spcAft>
                          <a:spcPts val="0"/>
                        </a:spcAft>
                        <a:buNone/>
                      </a:pPr>
                      <a:r>
                        <a:t/>
                      </a:r>
                      <a:endParaRPr sz="1300"/>
                    </a:p>
                    <a:p>
                      <a:pPr indent="0" lvl="0" marL="0" rtl="0" algn="ctr">
                        <a:spcBef>
                          <a:spcPts val="0"/>
                        </a:spcBef>
                        <a:spcAft>
                          <a:spcPts val="0"/>
                        </a:spcAft>
                        <a:buNone/>
                      </a:pPr>
                      <a:r>
                        <a:rPr lang="en" sz="1300"/>
                        <a:t>59.48</a:t>
                      </a:r>
                      <a:endParaRPr sz="13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Visualization continued:</a:t>
            </a:r>
            <a:endParaRPr>
              <a:latin typeface="Georgia"/>
              <a:ea typeface="Georgia"/>
              <a:cs typeface="Georgia"/>
              <a:sym typeface="Georgia"/>
            </a:endParaRPr>
          </a:p>
        </p:txBody>
      </p:sp>
      <p:pic>
        <p:nvPicPr>
          <p:cNvPr id="247" name="Google Shape;247;p38" title="vibration.gif"/>
          <p:cNvPicPr preferRelativeResize="0"/>
          <p:nvPr/>
        </p:nvPicPr>
        <p:blipFill>
          <a:blip r:embed="rId3">
            <a:alphaModFix/>
          </a:blip>
          <a:stretch>
            <a:fillRect/>
          </a:stretch>
        </p:blipFill>
        <p:spPr>
          <a:xfrm>
            <a:off x="6260875" y="1687113"/>
            <a:ext cx="2302100" cy="1964000"/>
          </a:xfrm>
          <a:prstGeom prst="rect">
            <a:avLst/>
          </a:prstGeom>
          <a:noFill/>
          <a:ln>
            <a:noFill/>
          </a:ln>
        </p:spPr>
      </p:pic>
      <p:pic>
        <p:nvPicPr>
          <p:cNvPr id="248" name="Google Shape;248;p38" title="vibration.gif"/>
          <p:cNvPicPr preferRelativeResize="0"/>
          <p:nvPr/>
        </p:nvPicPr>
        <p:blipFill>
          <a:blip r:embed="rId4">
            <a:alphaModFix/>
          </a:blip>
          <a:stretch>
            <a:fillRect/>
          </a:stretch>
        </p:blipFill>
        <p:spPr>
          <a:xfrm>
            <a:off x="3324225" y="1687113"/>
            <a:ext cx="2302100" cy="1963998"/>
          </a:xfrm>
          <a:prstGeom prst="rect">
            <a:avLst/>
          </a:prstGeom>
          <a:noFill/>
          <a:ln>
            <a:noFill/>
          </a:ln>
        </p:spPr>
      </p:pic>
      <p:pic>
        <p:nvPicPr>
          <p:cNvPr id="249" name="Google Shape;249;p38" title="vibration.gif"/>
          <p:cNvPicPr preferRelativeResize="0"/>
          <p:nvPr/>
        </p:nvPicPr>
        <p:blipFill>
          <a:blip r:embed="rId5">
            <a:alphaModFix/>
          </a:blip>
          <a:stretch>
            <a:fillRect/>
          </a:stretch>
        </p:blipFill>
        <p:spPr>
          <a:xfrm>
            <a:off x="517300" y="1687115"/>
            <a:ext cx="2302100" cy="1963987"/>
          </a:xfrm>
          <a:prstGeom prst="rect">
            <a:avLst/>
          </a:prstGeom>
          <a:noFill/>
          <a:ln>
            <a:noFill/>
          </a:ln>
        </p:spPr>
      </p:pic>
      <p:sp>
        <p:nvSpPr>
          <p:cNvPr id="250" name="Google Shape;250;p38"/>
          <p:cNvSpPr txBox="1"/>
          <p:nvPr/>
        </p:nvSpPr>
        <p:spPr>
          <a:xfrm>
            <a:off x="344400" y="35964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7: 1648.43 cm-1</a:t>
            </a:r>
            <a:endParaRPr sz="1700">
              <a:solidFill>
                <a:schemeClr val="dk2"/>
              </a:solidFill>
            </a:endParaRPr>
          </a:p>
        </p:txBody>
      </p:sp>
      <p:sp>
        <p:nvSpPr>
          <p:cNvPr id="251" name="Google Shape;251;p38"/>
          <p:cNvSpPr txBox="1"/>
          <p:nvPr/>
        </p:nvSpPr>
        <p:spPr>
          <a:xfrm>
            <a:off x="3384500" y="3635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bend</a:t>
            </a:r>
            <a:endParaRPr sz="1700">
              <a:solidFill>
                <a:schemeClr val="dk2"/>
              </a:solidFill>
            </a:endParaRPr>
          </a:p>
          <a:p>
            <a:pPr indent="0" lvl="0" marL="0" rtl="0" algn="ctr">
              <a:spcBef>
                <a:spcPts val="0"/>
              </a:spcBef>
              <a:spcAft>
                <a:spcPts val="0"/>
              </a:spcAft>
              <a:buNone/>
            </a:pPr>
            <a:r>
              <a:rPr lang="en" sz="1700">
                <a:solidFill>
                  <a:schemeClr val="dk2"/>
                </a:solidFill>
              </a:rPr>
              <a:t>Mode 8: </a:t>
            </a:r>
            <a:r>
              <a:rPr lang="en" sz="1700">
                <a:solidFill>
                  <a:schemeClr val="dk2"/>
                </a:solidFill>
              </a:rPr>
              <a:t>1648.43</a:t>
            </a:r>
            <a:r>
              <a:rPr lang="en" sz="1700">
                <a:solidFill>
                  <a:schemeClr val="dk2"/>
                </a:solidFill>
              </a:rPr>
              <a:t> cm-1</a:t>
            </a:r>
            <a:endParaRPr sz="1700">
              <a:solidFill>
                <a:schemeClr val="dk2"/>
              </a:solidFill>
            </a:endParaRPr>
          </a:p>
        </p:txBody>
      </p:sp>
      <p:sp>
        <p:nvSpPr>
          <p:cNvPr id="252" name="Google Shape;252;p38"/>
          <p:cNvSpPr txBox="1"/>
          <p:nvPr/>
        </p:nvSpPr>
        <p:spPr>
          <a:xfrm>
            <a:off x="6424600" y="3635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Asymmetric bend</a:t>
            </a:r>
            <a:endParaRPr sz="1700">
              <a:solidFill>
                <a:schemeClr val="dk2"/>
              </a:solidFill>
            </a:endParaRPr>
          </a:p>
          <a:p>
            <a:pPr indent="0" lvl="0" marL="0" rtl="0" algn="ctr">
              <a:spcBef>
                <a:spcPts val="0"/>
              </a:spcBef>
              <a:spcAft>
                <a:spcPts val="0"/>
              </a:spcAft>
              <a:buNone/>
            </a:pPr>
            <a:r>
              <a:rPr lang="en" sz="1700">
                <a:solidFill>
                  <a:schemeClr val="dk2"/>
                </a:solidFill>
              </a:rPr>
              <a:t>Mode 9: </a:t>
            </a:r>
            <a:r>
              <a:rPr lang="en" sz="1700">
                <a:solidFill>
                  <a:schemeClr val="dk2"/>
                </a:solidFill>
              </a:rPr>
              <a:t>1648.43</a:t>
            </a:r>
            <a:r>
              <a:rPr lang="en" sz="1700">
                <a:solidFill>
                  <a:schemeClr val="dk2"/>
                </a:solidFill>
              </a:rPr>
              <a:t> cm-1</a:t>
            </a:r>
            <a:endParaRPr sz="1700">
              <a:solidFill>
                <a:schemeClr val="dk2"/>
              </a:solidFill>
            </a:endParaRPr>
          </a:p>
        </p:txBody>
      </p:sp>
      <p:sp>
        <p:nvSpPr>
          <p:cNvPr id="253" name="Google Shape;253;p38"/>
          <p:cNvSpPr txBox="1"/>
          <p:nvPr/>
        </p:nvSpPr>
        <p:spPr>
          <a:xfrm>
            <a:off x="4250700" y="1190625"/>
            <a:ext cx="4581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triply degenerate bend due to geometry</a:t>
            </a:r>
            <a:endParaRPr sz="1800">
              <a:solidFill>
                <a:schemeClr val="dk2"/>
              </a:solidFill>
            </a:endParaRPr>
          </a:p>
        </p:txBody>
      </p:sp>
      <p:sp>
        <p:nvSpPr>
          <p:cNvPr id="254" name="Google Shape;254;p38"/>
          <p:cNvSpPr txBox="1"/>
          <p:nvPr/>
        </p:nvSpPr>
        <p:spPr>
          <a:xfrm>
            <a:off x="585825" y="11525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Visualization continued:</a:t>
            </a:r>
            <a:endParaRPr/>
          </a:p>
        </p:txBody>
      </p:sp>
      <p:pic>
        <p:nvPicPr>
          <p:cNvPr id="260" name="Google Shape;260;p39" title="vibration.gif"/>
          <p:cNvPicPr preferRelativeResize="0"/>
          <p:nvPr/>
        </p:nvPicPr>
        <p:blipFill>
          <a:blip r:embed="rId3">
            <a:alphaModFix/>
          </a:blip>
          <a:stretch>
            <a:fillRect/>
          </a:stretch>
        </p:blipFill>
        <p:spPr>
          <a:xfrm>
            <a:off x="552450" y="1736825"/>
            <a:ext cx="2381250" cy="2031525"/>
          </a:xfrm>
          <a:prstGeom prst="rect">
            <a:avLst/>
          </a:prstGeom>
          <a:noFill/>
          <a:ln>
            <a:noFill/>
          </a:ln>
        </p:spPr>
      </p:pic>
      <p:pic>
        <p:nvPicPr>
          <p:cNvPr id="261" name="Google Shape;261;p39" title="vibration.gif"/>
          <p:cNvPicPr preferRelativeResize="0"/>
          <p:nvPr/>
        </p:nvPicPr>
        <p:blipFill>
          <a:blip r:embed="rId4">
            <a:alphaModFix/>
          </a:blip>
          <a:stretch>
            <a:fillRect/>
          </a:stretch>
        </p:blipFill>
        <p:spPr>
          <a:xfrm>
            <a:off x="3381373" y="1736837"/>
            <a:ext cx="2381250" cy="2031513"/>
          </a:xfrm>
          <a:prstGeom prst="rect">
            <a:avLst/>
          </a:prstGeom>
          <a:noFill/>
          <a:ln>
            <a:noFill/>
          </a:ln>
        </p:spPr>
      </p:pic>
      <p:pic>
        <p:nvPicPr>
          <p:cNvPr id="262" name="Google Shape;262;p39" title="vibration.gif"/>
          <p:cNvPicPr preferRelativeResize="0"/>
          <p:nvPr/>
        </p:nvPicPr>
        <p:blipFill>
          <a:blip r:embed="rId5">
            <a:alphaModFix/>
          </a:blip>
          <a:stretch>
            <a:fillRect/>
          </a:stretch>
        </p:blipFill>
        <p:spPr>
          <a:xfrm>
            <a:off x="6210300" y="1736827"/>
            <a:ext cx="2381250" cy="2031523"/>
          </a:xfrm>
          <a:prstGeom prst="rect">
            <a:avLst/>
          </a:prstGeom>
          <a:noFill/>
          <a:ln>
            <a:noFill/>
          </a:ln>
        </p:spPr>
      </p:pic>
      <p:sp>
        <p:nvSpPr>
          <p:cNvPr id="263" name="Google Shape;263;p39"/>
          <p:cNvSpPr txBox="1"/>
          <p:nvPr/>
        </p:nvSpPr>
        <p:spPr>
          <a:xfrm>
            <a:off x="344400" y="3682175"/>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10: 1760.53 cm-1</a:t>
            </a:r>
            <a:endParaRPr sz="1700">
              <a:solidFill>
                <a:schemeClr val="dk2"/>
              </a:solidFill>
            </a:endParaRPr>
          </a:p>
        </p:txBody>
      </p:sp>
      <p:sp>
        <p:nvSpPr>
          <p:cNvPr id="264" name="Google Shape;264;p39"/>
          <p:cNvSpPr txBox="1"/>
          <p:nvPr/>
        </p:nvSpPr>
        <p:spPr>
          <a:xfrm>
            <a:off x="3384500" y="3682175"/>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bend</a:t>
            </a:r>
            <a:endParaRPr sz="1700">
              <a:solidFill>
                <a:schemeClr val="dk2"/>
              </a:solidFill>
            </a:endParaRPr>
          </a:p>
          <a:p>
            <a:pPr indent="0" lvl="0" marL="0" rtl="0" algn="ctr">
              <a:spcBef>
                <a:spcPts val="0"/>
              </a:spcBef>
              <a:spcAft>
                <a:spcPts val="0"/>
              </a:spcAft>
              <a:buNone/>
            </a:pPr>
            <a:r>
              <a:rPr lang="en" sz="1700">
                <a:solidFill>
                  <a:schemeClr val="dk2"/>
                </a:solidFill>
              </a:rPr>
              <a:t>Mode 11: 1760.53 cm-1</a:t>
            </a:r>
            <a:endParaRPr sz="1700">
              <a:solidFill>
                <a:schemeClr val="dk2"/>
              </a:solidFill>
            </a:endParaRPr>
          </a:p>
        </p:txBody>
      </p:sp>
      <p:sp>
        <p:nvSpPr>
          <p:cNvPr id="265" name="Google Shape;265;p39"/>
          <p:cNvSpPr txBox="1"/>
          <p:nvPr/>
        </p:nvSpPr>
        <p:spPr>
          <a:xfrm>
            <a:off x="6342400" y="3682175"/>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12: 4837.61 cm-1</a:t>
            </a:r>
            <a:endParaRPr sz="1700">
              <a:solidFill>
                <a:schemeClr val="dk2"/>
              </a:solidFill>
            </a:endParaRPr>
          </a:p>
        </p:txBody>
      </p:sp>
      <p:sp>
        <p:nvSpPr>
          <p:cNvPr id="266" name="Google Shape;266;p39"/>
          <p:cNvSpPr txBox="1"/>
          <p:nvPr/>
        </p:nvSpPr>
        <p:spPr>
          <a:xfrm>
            <a:off x="552450" y="12287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Visualization continued:</a:t>
            </a:r>
            <a:endParaRPr/>
          </a:p>
        </p:txBody>
      </p:sp>
      <p:pic>
        <p:nvPicPr>
          <p:cNvPr id="272" name="Google Shape;272;p40" title="vibration.gif"/>
          <p:cNvPicPr preferRelativeResize="0"/>
          <p:nvPr/>
        </p:nvPicPr>
        <p:blipFill>
          <a:blip r:embed="rId3">
            <a:alphaModFix/>
          </a:blip>
          <a:stretch>
            <a:fillRect/>
          </a:stretch>
        </p:blipFill>
        <p:spPr>
          <a:xfrm>
            <a:off x="547625" y="1758100"/>
            <a:ext cx="2405125" cy="2051900"/>
          </a:xfrm>
          <a:prstGeom prst="rect">
            <a:avLst/>
          </a:prstGeom>
          <a:noFill/>
          <a:ln>
            <a:noFill/>
          </a:ln>
        </p:spPr>
      </p:pic>
      <p:pic>
        <p:nvPicPr>
          <p:cNvPr id="273" name="Google Shape;273;p40" title="vibration.gif"/>
          <p:cNvPicPr preferRelativeResize="0"/>
          <p:nvPr/>
        </p:nvPicPr>
        <p:blipFill>
          <a:blip r:embed="rId4">
            <a:alphaModFix/>
          </a:blip>
          <a:stretch>
            <a:fillRect/>
          </a:stretch>
        </p:blipFill>
        <p:spPr>
          <a:xfrm>
            <a:off x="3514725" y="1758106"/>
            <a:ext cx="2405125" cy="2051882"/>
          </a:xfrm>
          <a:prstGeom prst="rect">
            <a:avLst/>
          </a:prstGeom>
          <a:noFill/>
          <a:ln>
            <a:noFill/>
          </a:ln>
        </p:spPr>
      </p:pic>
      <p:pic>
        <p:nvPicPr>
          <p:cNvPr id="274" name="Google Shape;274;p40" title="vibration.gif"/>
          <p:cNvPicPr preferRelativeResize="0"/>
          <p:nvPr/>
        </p:nvPicPr>
        <p:blipFill>
          <a:blip r:embed="rId5">
            <a:alphaModFix/>
          </a:blip>
          <a:stretch>
            <a:fillRect/>
          </a:stretch>
        </p:blipFill>
        <p:spPr>
          <a:xfrm>
            <a:off x="6386575" y="1802755"/>
            <a:ext cx="2405125" cy="2051895"/>
          </a:xfrm>
          <a:prstGeom prst="rect">
            <a:avLst/>
          </a:prstGeom>
          <a:noFill/>
          <a:ln>
            <a:noFill/>
          </a:ln>
        </p:spPr>
      </p:pic>
      <p:sp>
        <p:nvSpPr>
          <p:cNvPr id="275" name="Google Shape;275;p40"/>
          <p:cNvSpPr txBox="1"/>
          <p:nvPr/>
        </p:nvSpPr>
        <p:spPr>
          <a:xfrm>
            <a:off x="411038" y="3710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13: 4950.33 cm-1</a:t>
            </a:r>
            <a:endParaRPr sz="1700">
              <a:solidFill>
                <a:schemeClr val="dk2"/>
              </a:solidFill>
            </a:endParaRPr>
          </a:p>
        </p:txBody>
      </p:sp>
      <p:sp>
        <p:nvSpPr>
          <p:cNvPr id="276" name="Google Shape;276;p40"/>
          <p:cNvSpPr txBox="1"/>
          <p:nvPr/>
        </p:nvSpPr>
        <p:spPr>
          <a:xfrm>
            <a:off x="3451138" y="3710750"/>
            <a:ext cx="25071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14: 4950.33 cm-1</a:t>
            </a:r>
            <a:endParaRPr sz="1700">
              <a:solidFill>
                <a:schemeClr val="dk2"/>
              </a:solidFill>
            </a:endParaRPr>
          </a:p>
        </p:txBody>
      </p:sp>
      <p:sp>
        <p:nvSpPr>
          <p:cNvPr id="277" name="Google Shape;277;p40"/>
          <p:cNvSpPr txBox="1"/>
          <p:nvPr/>
        </p:nvSpPr>
        <p:spPr>
          <a:xfrm>
            <a:off x="6409038" y="3710750"/>
            <a:ext cx="2614500" cy="63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dk2"/>
                </a:solidFill>
              </a:rPr>
              <a:t>As</a:t>
            </a:r>
            <a:r>
              <a:rPr lang="en" sz="1700">
                <a:solidFill>
                  <a:schemeClr val="dk2"/>
                </a:solidFill>
              </a:rPr>
              <a:t>ymmetric Stretch</a:t>
            </a:r>
            <a:endParaRPr sz="1700">
              <a:solidFill>
                <a:schemeClr val="dk2"/>
              </a:solidFill>
            </a:endParaRPr>
          </a:p>
          <a:p>
            <a:pPr indent="0" lvl="0" marL="0" rtl="0" algn="ctr">
              <a:spcBef>
                <a:spcPts val="0"/>
              </a:spcBef>
              <a:spcAft>
                <a:spcPts val="0"/>
              </a:spcAft>
              <a:buNone/>
            </a:pPr>
            <a:r>
              <a:rPr lang="en" sz="1700">
                <a:solidFill>
                  <a:schemeClr val="dk2"/>
                </a:solidFill>
              </a:rPr>
              <a:t>Mode 15: 4950.33 cm-1</a:t>
            </a:r>
            <a:endParaRPr sz="1700">
              <a:solidFill>
                <a:schemeClr val="dk2"/>
              </a:solidFill>
            </a:endParaRPr>
          </a:p>
        </p:txBody>
      </p:sp>
      <p:sp>
        <p:nvSpPr>
          <p:cNvPr id="278" name="Google Shape;278;p40"/>
          <p:cNvSpPr txBox="1"/>
          <p:nvPr/>
        </p:nvSpPr>
        <p:spPr>
          <a:xfrm>
            <a:off x="4250700" y="1190625"/>
            <a:ext cx="4581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 triply degenerate stretch due to geometry</a:t>
            </a:r>
            <a:endParaRPr sz="1800">
              <a:solidFill>
                <a:schemeClr val="dk2"/>
              </a:solidFill>
            </a:endParaRPr>
          </a:p>
        </p:txBody>
      </p:sp>
      <p:sp>
        <p:nvSpPr>
          <p:cNvPr id="279" name="Google Shape;279;p40"/>
          <p:cNvSpPr txBox="1"/>
          <p:nvPr/>
        </p:nvSpPr>
        <p:spPr>
          <a:xfrm>
            <a:off x="468200" y="1190625"/>
            <a:ext cx="2738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Molecule: CH</a:t>
            </a:r>
            <a:r>
              <a:rPr b="1" baseline="-25000" lang="en" sz="1800">
                <a:solidFill>
                  <a:schemeClr val="dk2"/>
                </a:solidFill>
              </a:rPr>
              <a:t>4</a:t>
            </a:r>
            <a:r>
              <a:rPr b="1" lang="en" sz="1800">
                <a:solidFill>
                  <a:schemeClr val="dk2"/>
                </a:solidFill>
              </a:rPr>
              <a:t> (N = 5)</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Observations &amp; Interpretations</a:t>
            </a:r>
            <a:endParaRPr>
              <a:latin typeface="Georgia"/>
              <a:ea typeface="Georgia"/>
              <a:cs typeface="Georgia"/>
              <a:sym typeface="Georgia"/>
            </a:endParaRPr>
          </a:p>
        </p:txBody>
      </p:sp>
      <p:sp>
        <p:nvSpPr>
          <p:cNvPr id="285" name="Google Shape;28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Observations: </a:t>
            </a:r>
            <a:r>
              <a:rPr lang="en" u="sng">
                <a:latin typeface="Georgia"/>
                <a:ea typeface="Georgia"/>
                <a:cs typeface="Georgia"/>
                <a:sym typeface="Georgia"/>
              </a:rPr>
              <a:t>Zero Modes in Linear vs. Non-Linear Molecules</a:t>
            </a:r>
            <a:endParaRPr u="sng">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Linear molecules (H</a:t>
            </a:r>
            <a:r>
              <a:rPr baseline="-25000" lang="en">
                <a:latin typeface="Georgia"/>
                <a:ea typeface="Georgia"/>
                <a:cs typeface="Georgia"/>
                <a:sym typeface="Georgia"/>
              </a:rPr>
              <a:t>2</a:t>
            </a:r>
            <a:r>
              <a:rPr lang="en">
                <a:latin typeface="Georgia"/>
                <a:ea typeface="Georgia"/>
                <a:cs typeface="Georgia"/>
                <a:sym typeface="Georgia"/>
              </a:rPr>
              <a:t>, HF), the first </a:t>
            </a:r>
            <a:r>
              <a:rPr b="1" lang="en">
                <a:latin typeface="Georgia"/>
                <a:ea typeface="Georgia"/>
                <a:cs typeface="Georgia"/>
                <a:sym typeface="Georgia"/>
              </a:rPr>
              <a:t>5 modes</a:t>
            </a:r>
            <a:r>
              <a:rPr lang="en">
                <a:latin typeface="Georgia"/>
                <a:ea typeface="Georgia"/>
                <a:cs typeface="Georgia"/>
                <a:sym typeface="Georgia"/>
              </a:rPr>
              <a:t> are consistently 0 cm</a:t>
            </a:r>
            <a:r>
              <a:rPr baseline="30000" lang="en">
                <a:latin typeface="Georgia"/>
                <a:ea typeface="Georgia"/>
                <a:cs typeface="Georgia"/>
                <a:sym typeface="Georgia"/>
              </a:rPr>
              <a:t>-1</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Non-linear molecules (H</a:t>
            </a:r>
            <a:r>
              <a:rPr baseline="-25000" lang="en">
                <a:latin typeface="Georgia"/>
                <a:ea typeface="Georgia"/>
                <a:cs typeface="Georgia"/>
                <a:sym typeface="Georgia"/>
              </a:rPr>
              <a:t>2</a:t>
            </a:r>
            <a:r>
              <a:rPr lang="en">
                <a:latin typeface="Georgia"/>
                <a:ea typeface="Georgia"/>
                <a:cs typeface="Georgia"/>
                <a:sym typeface="Georgia"/>
              </a:rPr>
              <a:t>O, NH</a:t>
            </a:r>
            <a:r>
              <a:rPr baseline="-25000" lang="en">
                <a:latin typeface="Georgia"/>
                <a:ea typeface="Georgia"/>
                <a:cs typeface="Georgia"/>
                <a:sym typeface="Georgia"/>
              </a:rPr>
              <a:t>3</a:t>
            </a:r>
            <a:r>
              <a:rPr lang="en">
                <a:latin typeface="Georgia"/>
                <a:ea typeface="Georgia"/>
                <a:cs typeface="Georgia"/>
                <a:sym typeface="Georgia"/>
              </a:rPr>
              <a:t>), the first </a:t>
            </a:r>
            <a:r>
              <a:rPr b="1" lang="en">
                <a:latin typeface="Georgia"/>
                <a:ea typeface="Georgia"/>
                <a:cs typeface="Georgia"/>
                <a:sym typeface="Georgia"/>
              </a:rPr>
              <a:t>6 modes</a:t>
            </a:r>
            <a:r>
              <a:rPr lang="en">
                <a:latin typeface="Georgia"/>
                <a:ea typeface="Georgia"/>
                <a:cs typeface="Georgia"/>
                <a:sym typeface="Georgia"/>
              </a:rPr>
              <a:t> are consistently 0 cm</a:t>
            </a:r>
            <a:r>
              <a:rPr baseline="30000" lang="en">
                <a:latin typeface="Georgia"/>
                <a:ea typeface="Georgia"/>
                <a:cs typeface="Georgia"/>
                <a:sym typeface="Georgia"/>
              </a:rPr>
              <a:t>-1</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Zero values represent Translational (moving through space) &amp; Rotational (spinning) modes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When molecules rotate or drifts freely in space, bond lengths and angles do not change. Hence, if there’s no change in potential energy, the force constant is zero, resulting in zero frequency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Fundamental degrees of freedom: linear molecules cannot rotate around their own axis, losing 1 rotational degree of freedom (3N - 5) compared to non-linear molecules (3N-6)</a:t>
            </a:r>
            <a:endParaRPr>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485238" y="49150"/>
            <a:ext cx="8173524" cy="4934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Observations &amp; Interpretations</a:t>
            </a:r>
            <a:endParaRPr/>
          </a:p>
        </p:txBody>
      </p:sp>
      <p:sp>
        <p:nvSpPr>
          <p:cNvPr id="291" name="Google Shape;29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 </a:t>
            </a:r>
            <a:r>
              <a:rPr lang="en" u="sng">
                <a:latin typeface="Georgia"/>
                <a:ea typeface="Georgia"/>
                <a:cs typeface="Georgia"/>
                <a:sym typeface="Georgia"/>
              </a:rPr>
              <a:t>Distinction Between Low and High Frequency Modes</a:t>
            </a:r>
            <a:endParaRPr u="sng">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The bending modes, such as H</a:t>
            </a:r>
            <a:r>
              <a:rPr baseline="-25000" lang="en">
                <a:latin typeface="Georgia"/>
                <a:ea typeface="Georgia"/>
                <a:cs typeface="Georgia"/>
                <a:sym typeface="Georgia"/>
              </a:rPr>
              <a:t>2</a:t>
            </a:r>
            <a:r>
              <a:rPr lang="en">
                <a:latin typeface="Georgia"/>
                <a:ea typeface="Georgia"/>
                <a:cs typeface="Georgia"/>
                <a:sym typeface="Georgia"/>
              </a:rPr>
              <a:t>O [</a:t>
            </a:r>
            <a:r>
              <a:rPr b="1" lang="en">
                <a:latin typeface="Georgia"/>
                <a:ea typeface="Georgia"/>
                <a:cs typeface="Georgia"/>
                <a:sym typeface="Georgia"/>
              </a:rPr>
              <a:t>~1766 cm</a:t>
            </a:r>
            <a:r>
              <a:rPr b="1" baseline="30000" lang="en">
                <a:latin typeface="Georgia"/>
                <a:ea typeface="Georgia"/>
                <a:cs typeface="Georgia"/>
                <a:sym typeface="Georgia"/>
              </a:rPr>
              <a:t>-1</a:t>
            </a:r>
            <a:r>
              <a:rPr lang="en">
                <a:latin typeface="Georgia"/>
                <a:ea typeface="Georgia"/>
                <a:cs typeface="Georgia"/>
                <a:sym typeface="Georgia"/>
              </a:rPr>
              <a:t>], </a:t>
            </a:r>
            <a:r>
              <a:rPr lang="en">
                <a:latin typeface="Georgia"/>
                <a:ea typeface="Georgia"/>
                <a:cs typeface="Georgia"/>
                <a:sym typeface="Georgia"/>
              </a:rPr>
              <a:t> </a:t>
            </a:r>
            <a:r>
              <a:rPr lang="en">
                <a:latin typeface="Georgia"/>
                <a:ea typeface="Georgia"/>
                <a:cs typeface="Georgia"/>
                <a:sym typeface="Georgia"/>
              </a:rPr>
              <a:t>NH</a:t>
            </a:r>
            <a:r>
              <a:rPr baseline="-25000" lang="en">
                <a:latin typeface="Georgia"/>
                <a:ea typeface="Georgia"/>
                <a:cs typeface="Georgia"/>
                <a:sym typeface="Georgia"/>
              </a:rPr>
              <a:t>3</a:t>
            </a:r>
            <a:r>
              <a:rPr lang="en">
                <a:latin typeface="Georgia"/>
                <a:ea typeface="Georgia"/>
                <a:cs typeface="Georgia"/>
                <a:sym typeface="Georgia"/>
              </a:rPr>
              <a:t> [</a:t>
            </a:r>
            <a:r>
              <a:rPr b="1" lang="en">
                <a:latin typeface="Georgia"/>
                <a:ea typeface="Georgia"/>
                <a:cs typeface="Georgia"/>
                <a:sym typeface="Georgia"/>
              </a:rPr>
              <a:t>~</a:t>
            </a:r>
            <a:r>
              <a:rPr b="1" lang="en">
                <a:latin typeface="Georgia"/>
                <a:ea typeface="Georgia"/>
                <a:cs typeface="Georgia"/>
                <a:sym typeface="Georgia"/>
              </a:rPr>
              <a:t>1506 cm⁻¹</a:t>
            </a:r>
            <a:r>
              <a:rPr lang="en">
                <a:latin typeface="Georgia"/>
                <a:ea typeface="Georgia"/>
                <a:cs typeface="Georgia"/>
                <a:sym typeface="Georgia"/>
              </a:rPr>
              <a:t>], and CH</a:t>
            </a:r>
            <a:r>
              <a:rPr baseline="-25000" lang="en">
                <a:latin typeface="Georgia"/>
                <a:ea typeface="Georgia"/>
                <a:cs typeface="Georgia"/>
                <a:sym typeface="Georgia"/>
              </a:rPr>
              <a:t>4</a:t>
            </a:r>
            <a:r>
              <a:rPr lang="en">
                <a:latin typeface="Georgia"/>
                <a:ea typeface="Georgia"/>
                <a:cs typeface="Georgia"/>
                <a:sym typeface="Georgia"/>
              </a:rPr>
              <a:t> [</a:t>
            </a:r>
            <a:r>
              <a:rPr b="1" lang="en">
                <a:latin typeface="Georgia"/>
                <a:ea typeface="Georgia"/>
                <a:cs typeface="Georgia"/>
                <a:sym typeface="Georgia"/>
              </a:rPr>
              <a:t>~1648 cm</a:t>
            </a:r>
            <a:r>
              <a:rPr b="1" baseline="30000" lang="en">
                <a:latin typeface="Georgia"/>
                <a:ea typeface="Georgia"/>
                <a:cs typeface="Georgia"/>
                <a:sym typeface="Georgia"/>
              </a:rPr>
              <a:t>-1</a:t>
            </a:r>
            <a:r>
              <a:rPr lang="en">
                <a:latin typeface="Georgia"/>
                <a:ea typeface="Georgia"/>
                <a:cs typeface="Georgia"/>
                <a:sym typeface="Georgia"/>
              </a:rPr>
              <a:t>] are </a:t>
            </a:r>
            <a:r>
              <a:rPr lang="en">
                <a:latin typeface="Georgia"/>
                <a:ea typeface="Georgia"/>
                <a:cs typeface="Georgia"/>
                <a:sym typeface="Georgia"/>
              </a:rPr>
              <a:t>significantly lower than </a:t>
            </a:r>
            <a:r>
              <a:rPr lang="en">
                <a:latin typeface="Georgia"/>
                <a:ea typeface="Georgia"/>
                <a:cs typeface="Georgia"/>
                <a:sym typeface="Georgia"/>
              </a:rPr>
              <a:t>their</a:t>
            </a:r>
            <a:r>
              <a:rPr lang="en">
                <a:latin typeface="Georgia"/>
                <a:ea typeface="Georgia"/>
                <a:cs typeface="Georgia"/>
                <a:sym typeface="Georgia"/>
              </a:rPr>
              <a:t> stretching counterparts.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These modes correspond to the bending or deformation motion (“umbrella” inversion of Ammonia, or the “scissoring” of water).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Geometrically, it requires less energy to change a bond angle than to stretch a bond length.</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high values indicate “stiff” chemical bonds. To stretch atoms and break these bonds, it requires significant energy, resulting in high oscillations frequencies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In physical terms, the lower frequencies indicate that “the springs” controlling the angles are looser than the “springs” controlling bond distances</a:t>
            </a:r>
            <a:endParaRPr>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Georgia"/>
                <a:ea typeface="Georgia"/>
                <a:cs typeface="Georgia"/>
                <a:sym typeface="Georgia"/>
              </a:rPr>
              <a:t>Observations &amp; Interpretations</a:t>
            </a:r>
            <a:endParaRPr/>
          </a:p>
        </p:txBody>
      </p:sp>
      <p:sp>
        <p:nvSpPr>
          <p:cNvPr id="297" name="Google Shape;297;p43"/>
          <p:cNvSpPr txBox="1"/>
          <p:nvPr>
            <p:ph idx="1" type="body"/>
          </p:nvPr>
        </p:nvSpPr>
        <p:spPr>
          <a:xfrm>
            <a:off x="368850" y="1142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Observation: </a:t>
            </a:r>
            <a:r>
              <a:rPr lang="en" u="sng">
                <a:latin typeface="Georgia"/>
                <a:ea typeface="Georgia"/>
                <a:cs typeface="Georgia"/>
                <a:sym typeface="Georgia"/>
              </a:rPr>
              <a:t>Symmetry in Ammonia and Methane</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For Ammonia, we observe distinct pairs of identical frequencies (e.g., Modes 7 &amp; 8, as well as Mode 10 &amp; 11) </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For Methane, we observe sets of </a:t>
            </a:r>
            <a:r>
              <a:rPr lang="en">
                <a:latin typeface="Georgia"/>
                <a:ea typeface="Georgia"/>
                <a:cs typeface="Georgia"/>
                <a:sym typeface="Georgia"/>
              </a:rPr>
              <a:t>similar</a:t>
            </a:r>
            <a:r>
              <a:rPr lang="en">
                <a:latin typeface="Georgia"/>
                <a:ea typeface="Georgia"/>
                <a:cs typeface="Georgia"/>
                <a:sym typeface="Georgia"/>
              </a:rPr>
              <a:t> frequencies [Asymmetric motions], as well as distinct frequencies mode 12 [symmetric motion]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Ammonia &amp; methane are interesting molecules, which involves symmetry fingerprint → These closely identical </a:t>
            </a:r>
            <a:r>
              <a:rPr lang="en">
                <a:latin typeface="Georgia"/>
                <a:ea typeface="Georgia"/>
                <a:cs typeface="Georgia"/>
                <a:sym typeface="Georgia"/>
              </a:rPr>
              <a:t>values</a:t>
            </a:r>
            <a:r>
              <a:rPr lang="en">
                <a:latin typeface="Georgia"/>
                <a:ea typeface="Georgia"/>
                <a:cs typeface="Georgia"/>
                <a:sym typeface="Georgia"/>
              </a:rPr>
              <a:t> </a:t>
            </a:r>
            <a:r>
              <a:rPr lang="en">
                <a:latin typeface="Georgia"/>
                <a:ea typeface="Georgia"/>
                <a:cs typeface="Georgia"/>
                <a:sym typeface="Georgia"/>
              </a:rPr>
              <a:t>represent</a:t>
            </a:r>
            <a:r>
              <a:rPr lang="en">
                <a:latin typeface="Georgia"/>
                <a:ea typeface="Georgia"/>
                <a:cs typeface="Georgia"/>
                <a:sym typeface="Georgia"/>
              </a:rPr>
              <a:t> degeneracy. Due to Ammonia’s triangular symmetry &amp; methane </a:t>
            </a:r>
            <a:r>
              <a:rPr lang="en">
                <a:latin typeface="Georgia"/>
                <a:ea typeface="Georgia"/>
                <a:cs typeface="Georgia"/>
                <a:sym typeface="Georgia"/>
              </a:rPr>
              <a:t>tetrahedral</a:t>
            </a:r>
            <a:r>
              <a:rPr lang="en">
                <a:latin typeface="Georgia"/>
                <a:ea typeface="Georgia"/>
                <a:cs typeface="Georgia"/>
                <a:sym typeface="Georgia"/>
              </a:rPr>
              <a:t> geometry, the motion of “Hydrogen A” is </a:t>
            </a:r>
            <a:r>
              <a:rPr lang="en">
                <a:latin typeface="Georgia"/>
                <a:ea typeface="Georgia"/>
                <a:cs typeface="Georgia"/>
                <a:sym typeface="Georgia"/>
              </a:rPr>
              <a:t>indistinguishable</a:t>
            </a:r>
            <a:r>
              <a:rPr lang="en">
                <a:latin typeface="Georgia"/>
                <a:ea typeface="Georgia"/>
                <a:cs typeface="Georgia"/>
                <a:sym typeface="Georgia"/>
              </a:rPr>
              <a:t> from “Hydrogen B”. The code </a:t>
            </a:r>
            <a:r>
              <a:rPr lang="en">
                <a:latin typeface="Georgia"/>
                <a:ea typeface="Georgia"/>
                <a:cs typeface="Georgia"/>
                <a:sym typeface="Georgia"/>
              </a:rPr>
              <a:t>correctly</a:t>
            </a:r>
            <a:r>
              <a:rPr lang="en">
                <a:latin typeface="Georgia"/>
                <a:ea typeface="Georgia"/>
                <a:cs typeface="Georgia"/>
                <a:sym typeface="Georgia"/>
              </a:rPr>
              <a:t> realizes that these distinct motion require the same exact amount of energy for their motion.</a:t>
            </a:r>
            <a:endParaRPr>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Results vs. Experimental values → Error Analysis</a:t>
            </a:r>
            <a:endParaRPr>
              <a:latin typeface="Georgia"/>
              <a:ea typeface="Georgia"/>
              <a:cs typeface="Georgia"/>
              <a:sym typeface="Georgia"/>
            </a:endParaRPr>
          </a:p>
        </p:txBody>
      </p:sp>
      <p:sp>
        <p:nvSpPr>
          <p:cNvPr id="303" name="Google Shape;303;p44"/>
          <p:cNvSpPr txBox="1"/>
          <p:nvPr>
            <p:ph idx="1" type="body"/>
          </p:nvPr>
        </p:nvSpPr>
        <p:spPr>
          <a:xfrm>
            <a:off x="311700" y="1152475"/>
            <a:ext cx="8520600" cy="3733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Interpretation of frequency accuracy: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All calculated frequencies </a:t>
            </a:r>
            <a:r>
              <a:rPr lang="en">
                <a:latin typeface="Georgia"/>
                <a:ea typeface="Georgia"/>
                <a:cs typeface="Georgia"/>
                <a:sym typeface="Georgia"/>
              </a:rPr>
              <a:t>consistently</a:t>
            </a:r>
            <a:r>
              <a:rPr lang="en">
                <a:latin typeface="Georgia"/>
                <a:ea typeface="Georgia"/>
                <a:cs typeface="Georgia"/>
                <a:sym typeface="Georgia"/>
              </a:rPr>
              <a:t> overestimated experimental values for both linear and non-linear molecules</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Linear molecules deviations ranging from </a:t>
            </a:r>
            <a:r>
              <a:rPr b="1" lang="en">
                <a:latin typeface="Georgia"/>
                <a:ea typeface="Georgia"/>
                <a:cs typeface="Georgia"/>
                <a:sym typeface="Georgia"/>
              </a:rPr>
              <a:t>39.2%</a:t>
            </a:r>
            <a:r>
              <a:rPr lang="en">
                <a:latin typeface="Georgia"/>
                <a:ea typeface="Georgia"/>
                <a:cs typeface="Georgia"/>
                <a:sym typeface="Georgia"/>
              </a:rPr>
              <a:t> to </a:t>
            </a:r>
            <a:r>
              <a:rPr b="1" lang="en">
                <a:latin typeface="Georgia"/>
                <a:ea typeface="Georgia"/>
                <a:cs typeface="Georgia"/>
                <a:sym typeface="Georgia"/>
              </a:rPr>
              <a:t>52.6%</a:t>
            </a:r>
            <a:endParaRPr b="1">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Non-linear stretching modes had higher deviations </a:t>
            </a:r>
            <a:r>
              <a:rPr b="1" lang="en">
                <a:latin typeface="Georgia"/>
                <a:ea typeface="Georgia"/>
                <a:cs typeface="Georgia"/>
                <a:sym typeface="Georgia"/>
              </a:rPr>
              <a:t>~51 - 55%</a:t>
            </a:r>
            <a:endParaRPr b="1">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“Stiffness” of the model:</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overestimation is an indication of the use of a “stiff” theoretical model such as Hartree-Fock with a minimal basis set</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The model restricts electron flexibility, hence creating steeper potential energy well than reality. A steeper well corresponds to a stiffer spring, resulting in higher calculated frequencies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Bending vs. Stretching:</a:t>
            </a:r>
            <a:endParaRPr>
              <a:latin typeface="Georgia"/>
              <a:ea typeface="Georgia"/>
              <a:cs typeface="Georgia"/>
              <a:sym typeface="Georgia"/>
            </a:endParaRPr>
          </a:p>
          <a:p>
            <a:pPr indent="-317500" lvl="1" marL="914400" rtl="0" algn="l">
              <a:spcBef>
                <a:spcPts val="0"/>
              </a:spcBef>
              <a:spcAft>
                <a:spcPts val="0"/>
              </a:spcAft>
              <a:buSzPts val="1400"/>
              <a:buChar char="○"/>
            </a:pPr>
            <a:r>
              <a:rPr lang="en">
                <a:latin typeface="Georgia"/>
                <a:ea typeface="Georgia"/>
                <a:cs typeface="Georgia"/>
                <a:sym typeface="Georgia"/>
              </a:rPr>
              <a:t>The bending mode of H</a:t>
            </a:r>
            <a:r>
              <a:rPr baseline="-25000" lang="en">
                <a:latin typeface="Georgia"/>
                <a:ea typeface="Georgia"/>
                <a:cs typeface="Georgia"/>
                <a:sym typeface="Georgia"/>
              </a:rPr>
              <a:t>2</a:t>
            </a:r>
            <a:r>
              <a:rPr lang="en">
                <a:latin typeface="Georgia"/>
                <a:ea typeface="Georgia"/>
                <a:cs typeface="Georgia"/>
                <a:sym typeface="Georgia"/>
              </a:rPr>
              <a:t>O had only a </a:t>
            </a:r>
            <a:r>
              <a:rPr b="1" lang="en">
                <a:latin typeface="Georgia"/>
                <a:ea typeface="Georgia"/>
                <a:cs typeface="Georgia"/>
                <a:sym typeface="Georgia"/>
              </a:rPr>
              <a:t>10.74%</a:t>
            </a:r>
            <a:r>
              <a:rPr lang="en">
                <a:latin typeface="Georgia"/>
                <a:ea typeface="Georgia"/>
                <a:cs typeface="Georgia"/>
                <a:sym typeface="Georgia"/>
              </a:rPr>
              <a:t> error and NH</a:t>
            </a:r>
            <a:r>
              <a:rPr baseline="-25000" lang="en">
                <a:latin typeface="Georgia"/>
                <a:ea typeface="Georgia"/>
                <a:cs typeface="Georgia"/>
                <a:sym typeface="Georgia"/>
              </a:rPr>
              <a:t>3</a:t>
            </a:r>
            <a:r>
              <a:rPr lang="en">
                <a:latin typeface="Georgia"/>
                <a:ea typeface="Georgia"/>
                <a:cs typeface="Georgia"/>
                <a:sym typeface="Georgia"/>
              </a:rPr>
              <a:t> asymmetric bends had </a:t>
            </a:r>
            <a:r>
              <a:rPr b="1" lang="en">
                <a:latin typeface="Georgia"/>
                <a:ea typeface="Georgia"/>
                <a:cs typeface="Georgia"/>
                <a:sym typeface="Georgia"/>
              </a:rPr>
              <a:t>~9.3%</a:t>
            </a:r>
            <a:r>
              <a:rPr lang="en">
                <a:latin typeface="Georgia"/>
                <a:ea typeface="Georgia"/>
                <a:cs typeface="Georgia"/>
                <a:sym typeface="Georgia"/>
              </a:rPr>
              <a:t> error → the basis set captures angular changes well, but fails to describe bond elongation for stretching modes</a:t>
            </a:r>
            <a:endParaRPr>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Limitations</a:t>
            </a:r>
            <a:endParaRPr>
              <a:latin typeface="Georgia"/>
              <a:ea typeface="Georgia"/>
              <a:cs typeface="Georgia"/>
              <a:sym typeface="Georgia"/>
            </a:endParaRPr>
          </a:p>
        </p:txBody>
      </p:sp>
      <p:sp>
        <p:nvSpPr>
          <p:cNvPr id="309" name="Google Shape;309;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latin typeface="Georgia"/>
                <a:ea typeface="Georgia"/>
                <a:cs typeface="Georgia"/>
                <a:sym typeface="Georgia"/>
              </a:rPr>
              <a:t>Vibrational Analysis Relies On Optimized Structures.</a:t>
            </a:r>
            <a:endParaRPr>
              <a:latin typeface="Georgia"/>
              <a:ea typeface="Georgia"/>
              <a:cs typeface="Georgia"/>
              <a:sym typeface="Georgia"/>
            </a:endParaRPr>
          </a:p>
          <a:p>
            <a:pPr indent="0" lvl="0" marL="0" marR="0" rtl="0" algn="l">
              <a:lnSpc>
                <a:spcPct val="115000"/>
              </a:lnSpc>
              <a:spcBef>
                <a:spcPts val="1200"/>
              </a:spcBef>
              <a:spcAft>
                <a:spcPts val="0"/>
              </a:spcAft>
              <a:buNone/>
            </a:pPr>
            <a:r>
              <a:rPr lang="en">
                <a:latin typeface="Georgia"/>
                <a:ea typeface="Georgia"/>
                <a:cs typeface="Georgia"/>
                <a:sym typeface="Georgia"/>
              </a:rPr>
              <a:t>One of the limitations we ran into is our geometry optimizer is not perfect and doesn’t </a:t>
            </a:r>
            <a:r>
              <a:rPr lang="en">
                <a:latin typeface="Georgia"/>
                <a:ea typeface="Georgia"/>
                <a:cs typeface="Georgia"/>
                <a:sym typeface="Georgia"/>
              </a:rPr>
              <a:t>always</a:t>
            </a:r>
            <a:r>
              <a:rPr lang="en">
                <a:latin typeface="Georgia"/>
                <a:ea typeface="Georgia"/>
                <a:cs typeface="Georgia"/>
                <a:sym typeface="Georgia"/>
              </a:rPr>
              <a:t> find the true </a:t>
            </a:r>
            <a:r>
              <a:rPr lang="en">
                <a:latin typeface="Georgia"/>
                <a:ea typeface="Georgia"/>
                <a:cs typeface="Georgia"/>
                <a:sym typeface="Georgia"/>
              </a:rPr>
              <a:t>minimum</a:t>
            </a:r>
            <a:r>
              <a:rPr lang="en">
                <a:latin typeface="Georgia"/>
                <a:ea typeface="Georgia"/>
                <a:cs typeface="Georgia"/>
                <a:sym typeface="Georgia"/>
              </a:rPr>
              <a:t> energy structur</a:t>
            </a:r>
            <a:r>
              <a:rPr lang="en">
                <a:latin typeface="Georgia"/>
                <a:ea typeface="Georgia"/>
                <a:cs typeface="Georgia"/>
                <a:sym typeface="Georgia"/>
              </a:rPr>
              <a:t>e</a:t>
            </a:r>
            <a:endParaRPr>
              <a:latin typeface="Georgia"/>
              <a:ea typeface="Georgia"/>
              <a:cs typeface="Georgia"/>
              <a:sym typeface="Georgia"/>
            </a:endParaRPr>
          </a:p>
          <a:p>
            <a:pPr indent="0" lvl="0" marL="0" marR="0" rtl="0" algn="l">
              <a:lnSpc>
                <a:spcPct val="115000"/>
              </a:lnSpc>
              <a:spcBef>
                <a:spcPts val="1200"/>
              </a:spcBef>
              <a:spcAft>
                <a:spcPts val="0"/>
              </a:spcAft>
              <a:buNone/>
            </a:pPr>
            <a:r>
              <a:rPr lang="en">
                <a:latin typeface="Georgia"/>
                <a:ea typeface="Georgia"/>
                <a:cs typeface="Georgia"/>
                <a:sym typeface="Georgia"/>
              </a:rPr>
              <a:t>In those cases our normal mode calculations are not accurate </a:t>
            </a:r>
            <a:endParaRPr>
              <a:latin typeface="Georgia"/>
              <a:ea typeface="Georgia"/>
              <a:cs typeface="Georgia"/>
              <a:sym typeface="Georgia"/>
            </a:endParaRPr>
          </a:p>
          <a:p>
            <a:pPr indent="0" lvl="0" marL="0" marR="0" rtl="0" algn="l">
              <a:lnSpc>
                <a:spcPct val="115000"/>
              </a:lnSpc>
              <a:spcBef>
                <a:spcPts val="1200"/>
              </a:spcBef>
              <a:spcAft>
                <a:spcPts val="1200"/>
              </a:spcAft>
              <a:buNone/>
            </a:pPr>
            <a:r>
              <a:rPr lang="en">
                <a:latin typeface="Georgia"/>
                <a:ea typeface="Georgia"/>
                <a:cs typeface="Georgia"/>
                <a:sym typeface="Georgia"/>
              </a:rPr>
              <a:t>Another issues is that our upstream code </a:t>
            </a:r>
            <a:r>
              <a:rPr lang="en">
                <a:latin typeface="Georgia"/>
                <a:ea typeface="Georgia"/>
                <a:cs typeface="Georgia"/>
                <a:sym typeface="Georgia"/>
              </a:rPr>
              <a:t>only</a:t>
            </a:r>
            <a:r>
              <a:rPr lang="en">
                <a:latin typeface="Georgia"/>
                <a:ea typeface="Georgia"/>
                <a:cs typeface="Georgia"/>
                <a:sym typeface="Georgia"/>
              </a:rPr>
              <a:t> generates basis functions for certain atoms. Our code therefore will not compute the normal modes (or do any of the other things) for molecules contain </a:t>
            </a:r>
            <a:r>
              <a:rPr lang="en">
                <a:latin typeface="Georgia"/>
                <a:ea typeface="Georgia"/>
                <a:cs typeface="Georgia"/>
                <a:sym typeface="Georgia"/>
              </a:rPr>
              <a:t>sulfur</a:t>
            </a:r>
            <a:r>
              <a:rPr lang="en">
                <a:latin typeface="Georgia"/>
                <a:ea typeface="Georgia"/>
                <a:cs typeface="Georgia"/>
                <a:sym typeface="Georgia"/>
              </a:rPr>
              <a:t> or </a:t>
            </a:r>
            <a:r>
              <a:rPr lang="en">
                <a:latin typeface="Georgia"/>
                <a:ea typeface="Georgia"/>
                <a:cs typeface="Georgia"/>
                <a:sym typeface="Georgia"/>
              </a:rPr>
              <a:t>phosphorus</a:t>
            </a:r>
            <a:r>
              <a:rPr lang="en">
                <a:latin typeface="Georgia"/>
                <a:ea typeface="Georgia"/>
                <a:cs typeface="Georgia"/>
                <a:sym typeface="Georgia"/>
              </a:rPr>
              <a:t> for instance</a:t>
            </a:r>
            <a:endParaRPr sz="2200">
              <a:solidFill>
                <a:schemeClr val="dk1"/>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Conclusion</a:t>
            </a:r>
            <a:endParaRPr>
              <a:latin typeface="Georgia"/>
              <a:ea typeface="Georgia"/>
              <a:cs typeface="Georgia"/>
              <a:sym typeface="Georgia"/>
            </a:endParaRPr>
          </a:p>
        </p:txBody>
      </p:sp>
      <p:sp>
        <p:nvSpPr>
          <p:cNvPr id="315" name="Google Shape;315;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Project success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Developed a high-performance C++ </a:t>
            </a:r>
            <a:r>
              <a:rPr lang="en">
                <a:latin typeface="Georgia"/>
                <a:ea typeface="Georgia"/>
                <a:cs typeface="Georgia"/>
                <a:sym typeface="Georgia"/>
              </a:rPr>
              <a:t>module that automates the pipeline from molecular geometry optimization to normal mode analysis &amp; visualization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Mathematical robustness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Module able to distinguish and handle correctly linear &amp; non-linear degrees of freedom</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Eigenvalues were overestimated due to theory limitations, the eigenvectors (the shapes of vibrations shown in the slides) are physically correct and maintained degeneracy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Computational Efficiency</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By integrating the backend calculations with visualization file generation, the module facilitates the analysis workflow compared to manual parsing of the log files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Future work</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As seen, frequency overestimation is a byproduct of limited quantum mechanical approximations in Hartree-Fock. Future implementations could involve using Density Functional Theory (DFT) to bring the frequency values closer to experimental data</a:t>
            </a:r>
            <a:endParaRPr>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References</a:t>
            </a:r>
            <a:endParaRPr>
              <a:latin typeface="Georgia"/>
              <a:ea typeface="Georgia"/>
              <a:cs typeface="Georgia"/>
              <a:sym typeface="Georgia"/>
            </a:endParaRPr>
          </a:p>
        </p:txBody>
      </p:sp>
      <p:sp>
        <p:nvSpPr>
          <p:cNvPr id="321" name="Google Shape;32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Experimental frequencies: </a:t>
            </a:r>
            <a:r>
              <a:rPr lang="en" u="sng">
                <a:solidFill>
                  <a:schemeClr val="hlink"/>
                </a:solidFill>
                <a:latin typeface="Georgia"/>
                <a:ea typeface="Georgia"/>
                <a:cs typeface="Georgia"/>
                <a:sym typeface="Georgia"/>
                <a:hlinkClick r:id="rId3"/>
              </a:rPr>
              <a:t>https://www.chem.purdue.edu/jmol/vibs/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CHEM-279 Lecture materials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Code Review &amp; Troubleshooting: Google Gemini Pro</a:t>
            </a:r>
            <a:endParaRPr>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CODEBASE STRUCTURE</a:t>
            </a:r>
            <a:endParaRPr/>
          </a:p>
        </p:txBody>
      </p:sp>
      <p:sp>
        <p:nvSpPr>
          <p:cNvPr id="327" name="Google Shape;32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CHEM-279-FINAL-PROJECT/</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CMakeLists.txt       	// Main build configuration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Dockerfile           	// Environment definition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a:t>
            </a:r>
            <a:r>
              <a:rPr lang="en" sz="1100" u="sng">
                <a:solidFill>
                  <a:srgbClr val="1155CC"/>
                </a:solidFill>
                <a:latin typeface="Avenir"/>
                <a:ea typeface="Avenir"/>
                <a:cs typeface="Avenir"/>
                <a:sym typeface="Avenir"/>
                <a:hlinkClick r:id="rId3">
                  <a:extLst>
                    <a:ext uri="{A12FA001-AC4F-418D-AE19-62706E023703}">
                      <ahyp:hlinkClr val="tx"/>
                    </a:ext>
                  </a:extLst>
                </a:hlinkClick>
              </a:rPr>
              <a:t>README.md</a:t>
            </a:r>
            <a:r>
              <a:rPr lang="en" sz="1100">
                <a:solidFill>
                  <a:schemeClr val="dk1"/>
                </a:solidFill>
                <a:latin typeface="Avenir"/>
                <a:ea typeface="Avenir"/>
                <a:cs typeface="Avenir"/>
                <a:sym typeface="Avenir"/>
              </a:rPr>
              <a:t>		// Short description of the project and guide the user to run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data/                	// Sample input files (XYZ coords)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src/                 		// Source files (.cpp)</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main.cpp 		// Main file to run the process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Analyzer.cpp	// Module to compute the Modes (mass-weighted Hessian Matrix &amp; Eigenproblem solver)</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Writer.cpp		// Module to write the .xyz &amp; .pdb files to be run on Avogadro &amp; PyMol</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include/             		# Header files (.h)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Analyzer.h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Writer.h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tests/               		# Future work: Unit tests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test_basic.cpp	// Module to perform some basic tests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We can set up github actions that run automatically.</a:t>
            </a:r>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This Slide We will Delete: Plan for slideshow</a:t>
            </a:r>
            <a:endParaRPr/>
          </a:p>
        </p:txBody>
      </p:sp>
      <p:sp>
        <p:nvSpPr>
          <p:cNvPr id="333" name="Google Shape;33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Introduction to topic - how it builds on what we have learned in the course</a:t>
            </a:r>
            <a:endParaRPr/>
          </a:p>
          <a:p>
            <a:pPr indent="-342900" lvl="0" marL="457200" rtl="0" algn="l">
              <a:spcBef>
                <a:spcPts val="0"/>
              </a:spcBef>
              <a:spcAft>
                <a:spcPts val="0"/>
              </a:spcAft>
              <a:buSzPts val="1800"/>
              <a:buAutoNum type="arabicPeriod"/>
            </a:pPr>
            <a:r>
              <a:rPr lang="en"/>
              <a:t>What is a Normal Mode and Why Are the useful (Most Important!!)</a:t>
            </a:r>
            <a:endParaRPr/>
          </a:p>
          <a:p>
            <a:pPr indent="-342900" lvl="0" marL="457200" rtl="0" algn="l">
              <a:spcBef>
                <a:spcPts val="0"/>
              </a:spcBef>
              <a:spcAft>
                <a:spcPts val="0"/>
              </a:spcAft>
              <a:buSzPts val="1800"/>
              <a:buAutoNum type="arabicPeriod"/>
            </a:pPr>
            <a:r>
              <a:rPr lang="en"/>
              <a:t>How do we calculate the normal modes</a:t>
            </a:r>
            <a:endParaRPr/>
          </a:p>
          <a:p>
            <a:pPr indent="-342900" lvl="0" marL="457200" rtl="0" algn="l">
              <a:spcBef>
                <a:spcPts val="0"/>
              </a:spcBef>
              <a:spcAft>
                <a:spcPts val="0"/>
              </a:spcAft>
              <a:buSzPts val="1800"/>
              <a:buAutoNum type="arabicPeriod"/>
            </a:pPr>
            <a:r>
              <a:rPr lang="en"/>
              <a:t>Code snippet</a:t>
            </a:r>
            <a:endParaRPr/>
          </a:p>
          <a:p>
            <a:pPr indent="-342900" lvl="0" marL="457200" rtl="0" algn="l">
              <a:spcBef>
                <a:spcPts val="0"/>
              </a:spcBef>
              <a:spcAft>
                <a:spcPts val="0"/>
              </a:spcAft>
              <a:buSzPts val="1800"/>
              <a:buAutoNum type="arabicPeriod"/>
            </a:pPr>
            <a:r>
              <a:rPr lang="en"/>
              <a:t>Symmetric mode</a:t>
            </a:r>
            <a:endParaRPr/>
          </a:p>
          <a:p>
            <a:pPr indent="-342900" lvl="0" marL="457200" rtl="0" algn="l">
              <a:spcBef>
                <a:spcPts val="0"/>
              </a:spcBef>
              <a:spcAft>
                <a:spcPts val="0"/>
              </a:spcAft>
              <a:buSzPts val="1800"/>
              <a:buAutoNum type="arabicPeriod"/>
            </a:pPr>
            <a:r>
              <a:rPr lang="en"/>
              <a:t>Asymmetric mode</a:t>
            </a:r>
            <a:endParaRPr/>
          </a:p>
          <a:p>
            <a:pPr indent="-342900" lvl="0" marL="457200" rtl="0" algn="l">
              <a:spcBef>
                <a:spcPts val="0"/>
              </a:spcBef>
              <a:spcAft>
                <a:spcPts val="0"/>
              </a:spcAft>
              <a:buSzPts val="1800"/>
              <a:buAutoNum type="arabicPeriod"/>
            </a:pPr>
            <a:r>
              <a:rPr lang="en"/>
              <a:t>Bend mode</a:t>
            </a:r>
            <a:endParaRPr/>
          </a:p>
          <a:p>
            <a:pPr indent="-342900" lvl="0" marL="457200" rtl="0" algn="l">
              <a:spcBef>
                <a:spcPts val="0"/>
              </a:spcBef>
              <a:spcAft>
                <a:spcPts val="0"/>
              </a:spcAft>
              <a:buSzPts val="1800"/>
              <a:buAutoNum type="arabicPeriod"/>
            </a:pPr>
            <a:r>
              <a:rPr lang="en"/>
              <a:t>Numerical results</a:t>
            </a:r>
            <a:endParaRPr/>
          </a:p>
          <a:p>
            <a:pPr indent="-342900" lvl="0" marL="457200" rtl="0" algn="l">
              <a:spcBef>
                <a:spcPts val="0"/>
              </a:spcBef>
              <a:spcAft>
                <a:spcPts val="0"/>
              </a:spcAft>
              <a:buSzPts val="1800"/>
              <a:buAutoNum type="arabicPeriod"/>
            </a:pPr>
            <a:r>
              <a:rPr lang="en"/>
              <a:t>Comparison</a:t>
            </a:r>
            <a:r>
              <a:rPr lang="en"/>
              <a:t> to professional code</a:t>
            </a:r>
            <a:endParaRPr/>
          </a:p>
          <a:p>
            <a:pPr indent="-342900" lvl="0" marL="457200" rtl="0" algn="l">
              <a:spcBef>
                <a:spcPts val="0"/>
              </a:spcBef>
              <a:spcAft>
                <a:spcPts val="0"/>
              </a:spcAft>
              <a:buSzPts val="1800"/>
              <a:buAutoNum type="arabicPeriod"/>
            </a:pPr>
            <a:r>
              <a:rPr lang="en"/>
              <a:t>Conclusion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37" name="Shape 337"/>
        <p:cNvGrpSpPr/>
        <p:nvPr/>
      </p:nvGrpSpPr>
      <p:grpSpPr>
        <a:xfrm>
          <a:off x="0" y="0"/>
          <a:ext cx="0" cy="0"/>
          <a:chOff x="0" y="0"/>
          <a:chExt cx="0" cy="0"/>
        </a:xfrm>
      </p:grpSpPr>
      <p:sp>
        <p:nvSpPr>
          <p:cNvPr id="338" name="Google Shape;33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PROCESS FLOW</a:t>
            </a:r>
            <a:endParaRPr/>
          </a:p>
        </p:txBody>
      </p:sp>
      <p:pic>
        <p:nvPicPr>
          <p:cNvPr id="339" name="Google Shape;339;p50"/>
          <p:cNvPicPr preferRelativeResize="0"/>
          <p:nvPr/>
        </p:nvPicPr>
        <p:blipFill>
          <a:blip r:embed="rId3">
            <a:alphaModFix/>
          </a:blip>
          <a:stretch>
            <a:fillRect/>
          </a:stretch>
        </p:blipFill>
        <p:spPr>
          <a:xfrm>
            <a:off x="152400" y="1170125"/>
            <a:ext cx="8839201" cy="311277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6 (or 1 depending on how you count)</a:t>
            </a:r>
            <a:endParaRPr/>
          </a:p>
        </p:txBody>
      </p:sp>
      <p:sp>
        <p:nvSpPr>
          <p:cNvPr id="345" name="Google Shape;345;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6" name="Google Shape;346;p51" title="NH3 Mode 6.gif"/>
          <p:cNvPicPr preferRelativeResize="0"/>
          <p:nvPr/>
        </p:nvPicPr>
        <p:blipFill>
          <a:blip r:embed="rId3">
            <a:alphaModFix/>
          </a:blip>
          <a:stretch>
            <a:fillRect/>
          </a:stretch>
        </p:blipFill>
        <p:spPr>
          <a:xfrm>
            <a:off x="268263" y="1152475"/>
            <a:ext cx="8607473" cy="3827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91375" y="470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Normal Modes: Vibrational Analysis</a:t>
            </a:r>
            <a:endParaRPr b="1">
              <a:latin typeface="Georgia"/>
              <a:ea typeface="Georgia"/>
              <a:cs typeface="Georgia"/>
              <a:sym typeface="Georgia"/>
            </a:endParaRPr>
          </a:p>
        </p:txBody>
      </p:sp>
      <p:sp>
        <p:nvSpPr>
          <p:cNvPr id="73" name="Google Shape;73;p16"/>
          <p:cNvSpPr txBox="1"/>
          <p:nvPr>
            <p:ph idx="1" type="body"/>
          </p:nvPr>
        </p:nvSpPr>
        <p:spPr>
          <a:xfrm>
            <a:off x="201600" y="1162000"/>
            <a:ext cx="8740800" cy="39243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solidFill>
                  <a:srgbClr val="434343"/>
                </a:solidFill>
                <a:latin typeface="Georgia"/>
                <a:ea typeface="Georgia"/>
                <a:cs typeface="Georgia"/>
                <a:sym typeface="Georgia"/>
              </a:rPr>
              <a:t>Normal Modes = Independent Vibrational Patterns of a Molecule</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rgbClr val="434343"/>
              </a:buClr>
              <a:buSzPts val="1800"/>
              <a:buFont typeface="Georgia"/>
              <a:buChar char="●"/>
            </a:pPr>
            <a:r>
              <a:rPr lang="en">
                <a:solidFill>
                  <a:srgbClr val="434343"/>
                </a:solidFill>
                <a:latin typeface="Georgia"/>
                <a:ea typeface="Georgia"/>
                <a:cs typeface="Georgia"/>
                <a:sym typeface="Georgia"/>
              </a:rPr>
              <a:t>Or simple solutions of a system of oscillators where all the degrees of freedom oscillate with the same frequency.</a:t>
            </a:r>
            <a:endParaRPr>
              <a:solidFill>
                <a:srgbClr val="434343"/>
              </a:solidFill>
              <a:latin typeface="Georgia"/>
              <a:ea typeface="Georgia"/>
              <a:cs typeface="Georgia"/>
              <a:sym typeface="Georgia"/>
            </a:endParaRPr>
          </a:p>
          <a:p>
            <a:pPr indent="0" lvl="0" marL="0" marR="0" rtl="0" algn="l">
              <a:lnSpc>
                <a:spcPct val="115000"/>
              </a:lnSpc>
              <a:spcBef>
                <a:spcPts val="1200"/>
              </a:spcBef>
              <a:spcAft>
                <a:spcPts val="0"/>
              </a:spcAft>
              <a:buNone/>
            </a:pPr>
            <a:r>
              <a:rPr lang="en">
                <a:solidFill>
                  <a:srgbClr val="434343"/>
                </a:solidFill>
                <a:latin typeface="Georgia"/>
                <a:ea typeface="Georgia"/>
                <a:cs typeface="Georgia"/>
                <a:sym typeface="Georgia"/>
              </a:rPr>
              <a:t>For a Given Molecule with N atoms there are 3N </a:t>
            </a:r>
            <a:r>
              <a:rPr lang="en">
                <a:solidFill>
                  <a:srgbClr val="434343"/>
                </a:solidFill>
                <a:latin typeface="Georgia"/>
                <a:ea typeface="Georgia"/>
                <a:cs typeface="Georgia"/>
                <a:sym typeface="Georgia"/>
              </a:rPr>
              <a:t>degrees</a:t>
            </a:r>
            <a:r>
              <a:rPr lang="en">
                <a:solidFill>
                  <a:srgbClr val="434343"/>
                </a:solidFill>
                <a:latin typeface="Georgia"/>
                <a:ea typeface="Georgia"/>
                <a:cs typeface="Georgia"/>
                <a:sym typeface="Georgia"/>
              </a:rPr>
              <a:t> of freedom</a:t>
            </a:r>
            <a:endParaRPr>
              <a:solidFill>
                <a:srgbClr val="434343"/>
              </a:solidFill>
              <a:latin typeface="Georgia"/>
              <a:ea typeface="Georgia"/>
              <a:cs typeface="Georgia"/>
              <a:sym typeface="Georgia"/>
            </a:endParaRPr>
          </a:p>
          <a:p>
            <a:pPr indent="0" lvl="0" marL="0" marR="0" rtl="0" algn="l">
              <a:lnSpc>
                <a:spcPct val="115000"/>
              </a:lnSpc>
              <a:spcBef>
                <a:spcPts val="1200"/>
              </a:spcBef>
              <a:spcAft>
                <a:spcPts val="0"/>
              </a:spcAft>
              <a:buNone/>
            </a:pPr>
            <a:r>
              <a:rPr lang="en">
                <a:solidFill>
                  <a:srgbClr val="434343"/>
                </a:solidFill>
                <a:latin typeface="Georgia"/>
                <a:ea typeface="Georgia"/>
                <a:cs typeface="Georgia"/>
                <a:sym typeface="Georgia"/>
              </a:rPr>
              <a:t>The number of normal  modes equals:</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rgbClr val="434343"/>
              </a:buClr>
              <a:buSzPts val="1800"/>
              <a:buFont typeface="Georgia"/>
              <a:buChar char="●"/>
            </a:pPr>
            <a:r>
              <a:rPr lang="en">
                <a:solidFill>
                  <a:srgbClr val="434343"/>
                </a:solidFill>
                <a:latin typeface="Georgia"/>
                <a:ea typeface="Georgia"/>
                <a:cs typeface="Georgia"/>
                <a:sym typeface="Georgia"/>
              </a:rPr>
              <a:t>For Nonlinear Molecules</a:t>
            </a:r>
            <a:endParaRPr>
              <a:solidFill>
                <a:srgbClr val="434343"/>
              </a:solidFill>
              <a:latin typeface="Georgia"/>
              <a:ea typeface="Georgia"/>
              <a:cs typeface="Georgia"/>
              <a:sym typeface="Georgia"/>
            </a:endParaRPr>
          </a:p>
          <a:p>
            <a:pPr indent="-317500" lvl="1" marL="914400" rtl="0" algn="l">
              <a:spcBef>
                <a:spcPts val="0"/>
              </a:spcBef>
              <a:spcAft>
                <a:spcPts val="0"/>
              </a:spcAft>
              <a:buClr>
                <a:srgbClr val="434343"/>
              </a:buClr>
              <a:buSzPts val="1400"/>
              <a:buFont typeface="Georgia"/>
              <a:buChar char="○"/>
            </a:pPr>
            <a:r>
              <a:rPr lang="en" sz="1800">
                <a:solidFill>
                  <a:srgbClr val="434343"/>
                </a:solidFill>
                <a:latin typeface="Georgia"/>
                <a:ea typeface="Georgia"/>
                <a:cs typeface="Georgia"/>
                <a:sym typeface="Georgia"/>
              </a:rPr>
              <a:t>3N - 6</a:t>
            </a:r>
            <a:endParaRPr>
              <a:solidFill>
                <a:srgbClr val="434343"/>
              </a:solidFill>
              <a:latin typeface="Georgia"/>
              <a:ea typeface="Georgia"/>
              <a:cs typeface="Georgia"/>
              <a:sym typeface="Georgia"/>
            </a:endParaRPr>
          </a:p>
          <a:p>
            <a:pPr indent="-342900" lvl="0" marL="457200" rtl="0" algn="l">
              <a:spcBef>
                <a:spcPts val="0"/>
              </a:spcBef>
              <a:spcAft>
                <a:spcPts val="0"/>
              </a:spcAft>
              <a:buClr>
                <a:srgbClr val="434343"/>
              </a:buClr>
              <a:buSzPts val="1800"/>
              <a:buFont typeface="Georgia"/>
              <a:buChar char="●"/>
            </a:pPr>
            <a:r>
              <a:rPr lang="en">
                <a:solidFill>
                  <a:srgbClr val="434343"/>
                </a:solidFill>
                <a:latin typeface="Georgia"/>
                <a:ea typeface="Georgia"/>
                <a:cs typeface="Georgia"/>
                <a:sym typeface="Georgia"/>
              </a:rPr>
              <a:t>For Linear Molecules</a:t>
            </a:r>
            <a:endParaRPr>
              <a:solidFill>
                <a:srgbClr val="434343"/>
              </a:solidFill>
              <a:latin typeface="Georgia"/>
              <a:ea typeface="Georgia"/>
              <a:cs typeface="Georgia"/>
              <a:sym typeface="Georgia"/>
            </a:endParaRPr>
          </a:p>
          <a:p>
            <a:pPr indent="-317500" lvl="1" marL="914400" rtl="0" algn="l">
              <a:spcBef>
                <a:spcPts val="0"/>
              </a:spcBef>
              <a:spcAft>
                <a:spcPts val="0"/>
              </a:spcAft>
              <a:buClr>
                <a:srgbClr val="434343"/>
              </a:buClr>
              <a:buSzPts val="1400"/>
              <a:buFont typeface="Georgia"/>
              <a:buChar char="○"/>
            </a:pPr>
            <a:r>
              <a:rPr lang="en" sz="1800">
                <a:solidFill>
                  <a:srgbClr val="434343"/>
                </a:solidFill>
                <a:latin typeface="Georgia"/>
                <a:ea typeface="Georgia"/>
                <a:cs typeface="Georgia"/>
                <a:sym typeface="Georgia"/>
              </a:rPr>
              <a:t>3N - 5</a:t>
            </a:r>
            <a:endParaRPr sz="1800">
              <a:solidFill>
                <a:srgbClr val="434343"/>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50" name="Shape 350"/>
        <p:cNvGrpSpPr/>
        <p:nvPr/>
      </p:nvGrpSpPr>
      <p:grpSpPr>
        <a:xfrm>
          <a:off x="0" y="0"/>
          <a:ext cx="0" cy="0"/>
          <a:chOff x="0" y="0"/>
          <a:chExt cx="0" cy="0"/>
        </a:xfrm>
      </p:grpSpPr>
      <p:sp>
        <p:nvSpPr>
          <p:cNvPr id="351" name="Google Shape;351;p52"/>
          <p:cNvSpPr txBox="1"/>
          <p:nvPr>
            <p:ph type="title"/>
          </p:nvPr>
        </p:nvSpPr>
        <p:spPr>
          <a:xfrm>
            <a:off x="120475" y="120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venir"/>
                <a:ea typeface="Avenir"/>
                <a:cs typeface="Avenir"/>
                <a:sym typeface="Avenir"/>
              </a:rPr>
              <a:t>VERIFICATION STRATEGY</a:t>
            </a:r>
            <a:endParaRPr>
              <a:latin typeface="Avenir"/>
              <a:ea typeface="Avenir"/>
              <a:cs typeface="Avenir"/>
              <a:sym typeface="Avenir"/>
            </a:endParaRPr>
          </a:p>
        </p:txBody>
      </p:sp>
      <p:sp>
        <p:nvSpPr>
          <p:cNvPr id="352" name="Google Shape;352;p52"/>
          <p:cNvSpPr txBox="1"/>
          <p:nvPr>
            <p:ph idx="1" type="body"/>
          </p:nvPr>
        </p:nvSpPr>
        <p:spPr>
          <a:xfrm>
            <a:off x="284075" y="693225"/>
            <a:ext cx="8520600" cy="445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venir"/>
                <a:ea typeface="Avenir"/>
                <a:cs typeface="Avenir"/>
                <a:sym typeface="Avenir"/>
              </a:rPr>
              <a:t>We will use professional software to compare our results. </a:t>
            </a:r>
            <a:endParaRPr>
              <a:latin typeface="Avenir"/>
              <a:ea typeface="Avenir"/>
              <a:cs typeface="Avenir"/>
              <a:sym typeface="Avenir"/>
            </a:endParaRPr>
          </a:p>
          <a:p>
            <a:pPr indent="0" lvl="0" marL="0" rtl="0" algn="l">
              <a:spcBef>
                <a:spcPts val="1200"/>
              </a:spcBef>
              <a:spcAft>
                <a:spcPts val="0"/>
              </a:spcAft>
              <a:buNone/>
            </a:pPr>
            <a:r>
              <a:rPr lang="en">
                <a:latin typeface="Avenir"/>
                <a:ea typeface="Avenir"/>
                <a:cs typeface="Avenir"/>
                <a:sym typeface="Avenir"/>
              </a:rPr>
              <a:t>For instance: using psi4 on provided H2 inputs gave: </a:t>
            </a:r>
            <a:endParaRPr>
              <a:latin typeface="Avenir"/>
              <a:ea typeface="Avenir"/>
              <a:cs typeface="Avenir"/>
              <a:sym typeface="Avenir"/>
            </a:endParaRPr>
          </a:p>
          <a:p>
            <a:pPr indent="0" lvl="0" marL="0" rtl="0" algn="l">
              <a:spcBef>
                <a:spcPts val="1200"/>
              </a:spcBef>
              <a:spcAft>
                <a:spcPts val="1200"/>
              </a:spcAft>
              <a:buNone/>
            </a:pPr>
            <a:r>
              <a:t/>
            </a:r>
            <a:endParaRPr>
              <a:latin typeface="Avenir"/>
              <a:ea typeface="Avenir"/>
              <a:cs typeface="Avenir"/>
              <a:sym typeface="Avenir"/>
            </a:endParaRPr>
          </a:p>
        </p:txBody>
      </p:sp>
      <p:pic>
        <p:nvPicPr>
          <p:cNvPr id="353" name="Google Shape;353;p52" title="Screenshot 2025-12-05 at 5.48.46 PM.png"/>
          <p:cNvPicPr preferRelativeResize="0"/>
          <p:nvPr/>
        </p:nvPicPr>
        <p:blipFill>
          <a:blip r:embed="rId3">
            <a:alphaModFix/>
          </a:blip>
          <a:stretch>
            <a:fillRect/>
          </a:stretch>
        </p:blipFill>
        <p:spPr>
          <a:xfrm>
            <a:off x="0" y="1692775"/>
            <a:ext cx="8641074" cy="34507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57" name="Shape 357"/>
        <p:cNvGrpSpPr/>
        <p:nvPr/>
      </p:nvGrpSpPr>
      <p:grpSpPr>
        <a:xfrm>
          <a:off x="0" y="0"/>
          <a:ext cx="0" cy="0"/>
          <a:chOff x="0" y="0"/>
          <a:chExt cx="0" cy="0"/>
        </a:xfrm>
      </p:grpSpPr>
      <p:sp>
        <p:nvSpPr>
          <p:cNvPr id="358" name="Google Shape;35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359" name="Google Shape;35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Avenir"/>
              <a:buChar char="●"/>
            </a:pPr>
            <a:r>
              <a:rPr lang="en">
                <a:latin typeface="Avenir"/>
                <a:ea typeface="Avenir"/>
                <a:cs typeface="Avenir"/>
                <a:sym typeface="Avenir"/>
              </a:rPr>
              <a:t>Analyzing normal modes is essential task to understand the complex and coupled motions of atoms in a molecule into simple and independent vibrations.</a:t>
            </a:r>
            <a:endParaRPr>
              <a:latin typeface="Avenir"/>
              <a:ea typeface="Avenir"/>
              <a:cs typeface="Avenir"/>
              <a:sym typeface="Avenir"/>
            </a:endParaRPr>
          </a:p>
          <a:p>
            <a:pPr indent="-342900" lvl="0" marL="457200" rtl="0" algn="l">
              <a:spcBef>
                <a:spcPts val="0"/>
              </a:spcBef>
              <a:spcAft>
                <a:spcPts val="0"/>
              </a:spcAft>
              <a:buSzPts val="1800"/>
              <a:buFont typeface="Avenir"/>
              <a:buChar char="●"/>
            </a:pPr>
            <a:r>
              <a:rPr b="1" lang="en">
                <a:latin typeface="Avenir"/>
                <a:ea typeface="Avenir"/>
                <a:cs typeface="Avenir"/>
                <a:sym typeface="Avenir"/>
              </a:rPr>
              <a:t>Normal modes:</a:t>
            </a:r>
            <a:r>
              <a:rPr lang="en">
                <a:latin typeface="Avenir"/>
                <a:ea typeface="Avenir"/>
                <a:cs typeface="Avenir"/>
                <a:sym typeface="Avenir"/>
              </a:rPr>
              <a:t> describe how atoms move following a specific pattern of vibration where each atom oscillate with the same frequency, as it passes through the equilibrium position. → Eigenvectors containing the displacement (x,y,z) of every atom.</a:t>
            </a:r>
            <a:endParaRPr>
              <a:latin typeface="Avenir"/>
              <a:ea typeface="Avenir"/>
              <a:cs typeface="Avenir"/>
              <a:sym typeface="Avenir"/>
            </a:endParaRPr>
          </a:p>
          <a:p>
            <a:pPr indent="-342900" lvl="0" marL="457200" rtl="0" algn="l">
              <a:spcBef>
                <a:spcPts val="0"/>
              </a:spcBef>
              <a:spcAft>
                <a:spcPts val="0"/>
              </a:spcAft>
              <a:buSzPts val="1800"/>
              <a:buFont typeface="Avenir"/>
              <a:buChar char="●"/>
            </a:pPr>
            <a:r>
              <a:rPr b="1" lang="en">
                <a:latin typeface="Avenir"/>
                <a:ea typeface="Avenir"/>
                <a:cs typeface="Avenir"/>
                <a:sym typeface="Avenir"/>
              </a:rPr>
              <a:t>Frequencies</a:t>
            </a:r>
            <a:r>
              <a:rPr lang="en">
                <a:latin typeface="Avenir"/>
                <a:ea typeface="Avenir"/>
                <a:cs typeface="Avenir"/>
                <a:sym typeface="Avenir"/>
              </a:rPr>
              <a:t>: describes how fast that specific pattern oscillates (how much energy it costs to make that movement) → Eigenvalues.</a:t>
            </a:r>
            <a:endParaRPr>
              <a:latin typeface="Avenir"/>
              <a:ea typeface="Avenir"/>
              <a:cs typeface="Avenir"/>
              <a:sym typeface="Avenir"/>
            </a:endParaRPr>
          </a:p>
          <a:p>
            <a:pPr indent="-342900" lvl="0" marL="457200" rtl="0" algn="l">
              <a:spcBef>
                <a:spcPts val="0"/>
              </a:spcBef>
              <a:spcAft>
                <a:spcPts val="0"/>
              </a:spcAft>
              <a:buSzPts val="1800"/>
              <a:buFont typeface="Avenir"/>
              <a:buChar char="●"/>
            </a:pPr>
            <a:r>
              <a:rPr b="1" lang="en">
                <a:latin typeface="Avenir"/>
                <a:ea typeface="Avenir"/>
                <a:cs typeface="Avenir"/>
                <a:sym typeface="Avenir"/>
              </a:rPr>
              <a:t>Goal</a:t>
            </a:r>
            <a:r>
              <a:rPr lang="en">
                <a:latin typeface="Avenir"/>
                <a:ea typeface="Avenir"/>
                <a:cs typeface="Avenir"/>
                <a:sym typeface="Avenir"/>
              </a:rPr>
              <a:t>: C++ module that computes raw calculations and visualization through Avogrado &amp; || VMD.</a:t>
            </a:r>
            <a:endParaRPr>
              <a:latin typeface="Avenir"/>
              <a:ea typeface="Avenir"/>
              <a:cs typeface="Avenir"/>
              <a:sym typeface="Aveni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5" name="Google Shape;365;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6" name="Google Shape;366;p54"/>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70" name="Shape 370"/>
        <p:cNvGrpSpPr/>
        <p:nvPr/>
      </p:nvGrpSpPr>
      <p:grpSpPr>
        <a:xfrm>
          <a:off x="0" y="0"/>
          <a:ext cx="0" cy="0"/>
          <a:chOff x="0" y="0"/>
          <a:chExt cx="0" cy="0"/>
        </a:xfrm>
      </p:grpSpPr>
      <p:sp>
        <p:nvSpPr>
          <p:cNvPr id="371" name="Google Shape;37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COMPONENTS</a:t>
            </a:r>
            <a:endParaRPr/>
          </a:p>
        </p:txBody>
      </p:sp>
      <p:sp>
        <p:nvSpPr>
          <p:cNvPr id="372" name="Google Shape;372;p55"/>
          <p:cNvSpPr txBox="1"/>
          <p:nvPr>
            <p:ph idx="1" type="body"/>
          </p:nvPr>
        </p:nvSpPr>
        <p:spPr>
          <a:xfrm>
            <a:off x="389050" y="1257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Avenir"/>
                <a:ea typeface="Avenir"/>
                <a:cs typeface="Avenir"/>
                <a:sym typeface="Avenir"/>
              </a:rPr>
              <a:t>HW5 Code: molecular system &amp; SCF algorithm</a:t>
            </a:r>
            <a:endParaRPr>
              <a:latin typeface="Avenir"/>
              <a:ea typeface="Avenir"/>
              <a:cs typeface="Avenir"/>
              <a:sym typeface="Avenir"/>
            </a:endParaRPr>
          </a:p>
          <a:p>
            <a:pPr indent="0" lvl="0" marL="0" rtl="0" algn="l">
              <a:spcBef>
                <a:spcPts val="1200"/>
              </a:spcBef>
              <a:spcAft>
                <a:spcPts val="0"/>
              </a:spcAft>
              <a:buNone/>
            </a:pPr>
            <a:r>
              <a:rPr lang="en">
                <a:latin typeface="Avenir"/>
                <a:ea typeface="Avenir"/>
                <a:cs typeface="Avenir"/>
                <a:sym typeface="Avenir"/>
              </a:rPr>
              <a:t>Final Project: </a:t>
            </a:r>
            <a:endParaRPr>
              <a:latin typeface="Avenir"/>
              <a:ea typeface="Avenir"/>
              <a:cs typeface="Avenir"/>
              <a:sym typeface="Avenir"/>
            </a:endParaRPr>
          </a:p>
          <a:p>
            <a:pPr indent="-342900" lvl="0" marL="457200" rtl="0" algn="l">
              <a:spcBef>
                <a:spcPts val="1200"/>
              </a:spcBef>
              <a:spcAft>
                <a:spcPts val="0"/>
              </a:spcAft>
              <a:buSzPts val="1800"/>
              <a:buFont typeface="Avenir"/>
              <a:buAutoNum type="arabicPeriod"/>
            </a:pPr>
            <a:r>
              <a:rPr lang="en">
                <a:latin typeface="Avenir"/>
                <a:ea typeface="Avenir"/>
                <a:cs typeface="Avenir"/>
                <a:sym typeface="Avenir"/>
              </a:rPr>
              <a:t>Compute Hessian Matrix (Mass Weighted)</a:t>
            </a:r>
            <a:endParaRPr>
              <a:latin typeface="Avenir"/>
              <a:ea typeface="Avenir"/>
              <a:cs typeface="Avenir"/>
              <a:sym typeface="Avenir"/>
            </a:endParaRPr>
          </a:p>
          <a:p>
            <a:pPr indent="-342900" lvl="0" marL="457200" rtl="0" algn="l">
              <a:spcBef>
                <a:spcPts val="0"/>
              </a:spcBef>
              <a:spcAft>
                <a:spcPts val="0"/>
              </a:spcAft>
              <a:buSzPts val="1800"/>
              <a:buFont typeface="Avenir"/>
              <a:buAutoNum type="arabicPeriod"/>
            </a:pPr>
            <a:r>
              <a:rPr lang="en">
                <a:latin typeface="Avenir"/>
                <a:ea typeface="Avenir"/>
                <a:cs typeface="Avenir"/>
                <a:sym typeface="Avenir"/>
              </a:rPr>
              <a:t>Diagonalize Hessian Matrix</a:t>
            </a:r>
            <a:endParaRPr>
              <a:latin typeface="Avenir"/>
              <a:ea typeface="Avenir"/>
              <a:cs typeface="Avenir"/>
              <a:sym typeface="Avenir"/>
            </a:endParaRPr>
          </a:p>
          <a:p>
            <a:pPr indent="-342900" lvl="0" marL="457200" rtl="0" algn="l">
              <a:spcBef>
                <a:spcPts val="0"/>
              </a:spcBef>
              <a:spcAft>
                <a:spcPts val="0"/>
              </a:spcAft>
              <a:buSzPts val="1800"/>
              <a:buFont typeface="Avenir"/>
              <a:buAutoNum type="arabicPeriod"/>
            </a:pPr>
            <a:r>
              <a:rPr lang="en">
                <a:latin typeface="Avenir"/>
                <a:ea typeface="Avenir"/>
                <a:cs typeface="Avenir"/>
                <a:sym typeface="Avenir"/>
              </a:rPr>
              <a:t>Solve Eigenvalue Problem</a:t>
            </a:r>
            <a:endParaRPr>
              <a:latin typeface="Avenir"/>
              <a:ea typeface="Avenir"/>
              <a:cs typeface="Avenir"/>
              <a:sym typeface="Avenir"/>
            </a:endParaRPr>
          </a:p>
          <a:p>
            <a:pPr indent="-342900" lvl="0" marL="457200" rtl="0" algn="l">
              <a:spcBef>
                <a:spcPts val="0"/>
              </a:spcBef>
              <a:spcAft>
                <a:spcPts val="0"/>
              </a:spcAft>
              <a:buSzPts val="1800"/>
              <a:buFont typeface="Avenir"/>
              <a:buAutoNum type="arabicPeriod"/>
            </a:pPr>
            <a:r>
              <a:rPr lang="en">
                <a:latin typeface="Avenir"/>
                <a:ea typeface="Avenir"/>
                <a:cs typeface="Avenir"/>
                <a:sym typeface="Avenir"/>
              </a:rPr>
              <a:t>Produce .xyz Files</a:t>
            </a:r>
            <a:endParaRPr>
              <a:latin typeface="Avenir"/>
              <a:ea typeface="Avenir"/>
              <a:cs typeface="Avenir"/>
              <a:sym typeface="Avenir"/>
            </a:endParaRPr>
          </a:p>
          <a:p>
            <a:pPr indent="-342900" lvl="0" marL="457200" rtl="0" algn="l">
              <a:spcBef>
                <a:spcPts val="0"/>
              </a:spcBef>
              <a:spcAft>
                <a:spcPts val="0"/>
              </a:spcAft>
              <a:buSzPts val="1800"/>
              <a:buFont typeface="Avenir"/>
              <a:buAutoNum type="arabicPeriod"/>
            </a:pPr>
            <a:r>
              <a:rPr lang="en">
                <a:latin typeface="Avenir"/>
                <a:ea typeface="Avenir"/>
                <a:cs typeface="Avenir"/>
                <a:sym typeface="Avenir"/>
              </a:rPr>
              <a:t>Display Results</a:t>
            </a:r>
            <a:endParaRPr>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76" name="Shape 376"/>
        <p:cNvGrpSpPr/>
        <p:nvPr/>
      </p:nvGrpSpPr>
      <p:grpSpPr>
        <a:xfrm>
          <a:off x="0" y="0"/>
          <a:ext cx="0" cy="0"/>
          <a:chOff x="0" y="0"/>
          <a:chExt cx="0" cy="0"/>
        </a:xfrm>
      </p:grpSpPr>
      <p:sp>
        <p:nvSpPr>
          <p:cNvPr id="377" name="Google Shape;37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CODEBASE STRUCTURE</a:t>
            </a:r>
            <a:endParaRPr/>
          </a:p>
        </p:txBody>
      </p:sp>
      <p:sp>
        <p:nvSpPr>
          <p:cNvPr id="378" name="Google Shape;378;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CHEM-279-FINAL-PROJECT/</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CMakeLists.txt       	// Main build configuration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Dockerfile           	// Environment definition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a:t>
            </a:r>
            <a:r>
              <a:rPr lang="en" sz="1100" u="sng">
                <a:solidFill>
                  <a:srgbClr val="1155CC"/>
                </a:solidFill>
                <a:latin typeface="Avenir"/>
                <a:ea typeface="Avenir"/>
                <a:cs typeface="Avenir"/>
                <a:sym typeface="Avenir"/>
                <a:hlinkClick r:id="rId3">
                  <a:extLst>
                    <a:ext uri="{A12FA001-AC4F-418D-AE19-62706E023703}">
                      <ahyp:hlinkClr val="tx"/>
                    </a:ext>
                  </a:extLst>
                </a:hlinkClick>
              </a:rPr>
              <a:t>README.md</a:t>
            </a:r>
            <a:r>
              <a:rPr lang="en" sz="1100">
                <a:solidFill>
                  <a:schemeClr val="dk1"/>
                </a:solidFill>
                <a:latin typeface="Avenir"/>
                <a:ea typeface="Avenir"/>
                <a:cs typeface="Avenir"/>
                <a:sym typeface="Avenir"/>
              </a:rPr>
              <a:t>		// Short description of the project and guide the user to run</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data/                	// Sample input files (XYZ coords)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src/                 		// Source files (.cpp)</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main.cpp 		// Main file to run the process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Analyzer.cpp	// Module to compute the Modes (mass-weighted Hessian Matrix &amp; Eigenproblem solver)</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Writer.cpp		// Module to write the .xyz &amp; .pdb files to be run on Avogadro &amp; PyMol</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include/             		# Header files (.h)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Analyzer.h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Writer.h</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tests/               		# Future work: Unit tests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test_basic.cpp	// Module to perform some basic tests</a:t>
            </a:r>
            <a:endParaRPr sz="1100">
              <a:solidFill>
                <a:schemeClr val="dk1"/>
              </a:solidFill>
              <a:latin typeface="Avenir"/>
              <a:ea typeface="Avenir"/>
              <a:cs typeface="Avenir"/>
              <a:sym typeface="Avenir"/>
            </a:endParaRPr>
          </a:p>
          <a:p>
            <a:pPr indent="0" lvl="0" marL="0" rtl="0" algn="l">
              <a:spcBef>
                <a:spcPts val="0"/>
              </a:spcBef>
              <a:spcAft>
                <a:spcPts val="0"/>
              </a:spcAft>
              <a:buClr>
                <a:schemeClr val="dk1"/>
              </a:buClr>
              <a:buSzPts val="1100"/>
              <a:buFont typeface="Arial"/>
              <a:buNone/>
            </a:pPr>
            <a:r>
              <a:rPr lang="en" sz="1100">
                <a:solidFill>
                  <a:schemeClr val="dk1"/>
                </a:solidFill>
                <a:latin typeface="Avenir"/>
                <a:ea typeface="Avenir"/>
                <a:cs typeface="Avenir"/>
                <a:sym typeface="Avenir"/>
              </a:rPr>
              <a:t>				// We can set up github actions that run automatically.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227650"/>
            <a:ext cx="8520600" cy="48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PRELIMINARY RESULTS</a:t>
            </a:r>
            <a:endParaRPr/>
          </a:p>
        </p:txBody>
      </p:sp>
      <p:graphicFrame>
        <p:nvGraphicFramePr>
          <p:cNvPr id="384" name="Google Shape;384;p57"/>
          <p:cNvGraphicFramePr/>
          <p:nvPr/>
        </p:nvGraphicFramePr>
        <p:xfrm>
          <a:off x="1611425" y="806550"/>
          <a:ext cx="3000000" cy="3000000"/>
        </p:xfrm>
        <a:graphic>
          <a:graphicData uri="http://schemas.openxmlformats.org/drawingml/2006/table">
            <a:tbl>
              <a:tblPr>
                <a:noFill/>
                <a:tableStyleId>{9AB2F1FC-C839-4AA1-88D4-A121F9A96979}</a:tableStyleId>
              </a:tblPr>
              <a:tblGrid>
                <a:gridCol w="1321450"/>
                <a:gridCol w="1321450"/>
                <a:gridCol w="1321450"/>
                <a:gridCol w="1321450"/>
              </a:tblGrid>
              <a:tr h="244750">
                <a:tc>
                  <a:txBody>
                    <a:bodyPr/>
                    <a:lstStyle/>
                    <a:p>
                      <a:pPr indent="0" lvl="0" marL="0" rtl="0" algn="l">
                        <a:spcBef>
                          <a:spcPts val="0"/>
                        </a:spcBef>
                        <a:spcAft>
                          <a:spcPts val="0"/>
                        </a:spcAft>
                        <a:buNone/>
                      </a:pPr>
                      <a:r>
                        <a:rPr b="1" lang="en" sz="800">
                          <a:latin typeface="Avenir"/>
                          <a:ea typeface="Avenir"/>
                          <a:cs typeface="Avenir"/>
                          <a:sym typeface="Avenir"/>
                        </a:rPr>
                        <a:t>Molecules</a:t>
                      </a:r>
                      <a:endParaRPr b="1"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b="1" lang="en" sz="800">
                          <a:latin typeface="Avenir"/>
                          <a:ea typeface="Avenir"/>
                          <a:cs typeface="Avenir"/>
                          <a:sym typeface="Avenir"/>
                        </a:rPr>
                        <a:t>Frequencies (cm</a:t>
                      </a:r>
                      <a:r>
                        <a:rPr b="1" baseline="30000" lang="en" sz="800">
                          <a:latin typeface="Avenir"/>
                          <a:ea typeface="Avenir"/>
                          <a:cs typeface="Avenir"/>
                          <a:sym typeface="Avenir"/>
                        </a:rPr>
                        <a:t>-1</a:t>
                      </a:r>
                      <a:r>
                        <a:rPr b="1" lang="en" sz="800">
                          <a:latin typeface="Avenir"/>
                          <a:ea typeface="Avenir"/>
                          <a:cs typeface="Avenir"/>
                          <a:sym typeface="Avenir"/>
                        </a:rPr>
                        <a:t>)</a:t>
                      </a:r>
                      <a:endParaRPr b="1"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b="1" lang="en" sz="800">
                          <a:latin typeface="Avenir"/>
                          <a:ea typeface="Avenir"/>
                          <a:cs typeface="Avenir"/>
                          <a:sym typeface="Avenir"/>
                        </a:rPr>
                        <a:t>Experimental values (cm</a:t>
                      </a:r>
                      <a:r>
                        <a:rPr b="1" baseline="30000" lang="en" sz="800">
                          <a:latin typeface="Avenir"/>
                          <a:ea typeface="Avenir"/>
                          <a:cs typeface="Avenir"/>
                          <a:sym typeface="Avenir"/>
                        </a:rPr>
                        <a:t>-1</a:t>
                      </a:r>
                      <a:r>
                        <a:rPr b="1" lang="en" sz="800">
                          <a:latin typeface="Avenir"/>
                          <a:ea typeface="Avenir"/>
                          <a:cs typeface="Avenir"/>
                          <a:sym typeface="Avenir"/>
                        </a:rPr>
                        <a:t>)</a:t>
                      </a:r>
                      <a:endParaRPr b="1"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b="1" lang="en" sz="800">
                          <a:latin typeface="Avenir"/>
                          <a:ea typeface="Avenir"/>
                          <a:cs typeface="Avenir"/>
                          <a:sym typeface="Avenir"/>
                        </a:rPr>
                        <a:t>Overestimation</a:t>
                      </a:r>
                      <a:endParaRPr b="1" sz="800">
                        <a:latin typeface="Avenir"/>
                        <a:ea typeface="Avenir"/>
                        <a:cs typeface="Avenir"/>
                        <a:sym typeface="Avenir"/>
                      </a:endParaRPr>
                    </a:p>
                  </a:txBody>
                  <a:tcPr marT="63500" marB="63500" marR="63500" marL="63500"/>
                </a:tc>
              </a:tr>
              <a:tr h="848850">
                <a:tc>
                  <a:txBody>
                    <a:bodyPr/>
                    <a:lstStyle/>
                    <a:p>
                      <a:pPr indent="0" lvl="0" marL="0" rtl="0" algn="l">
                        <a:spcBef>
                          <a:spcPts val="0"/>
                        </a:spcBef>
                        <a:spcAft>
                          <a:spcPts val="0"/>
                        </a:spcAft>
                        <a:buNone/>
                      </a:pPr>
                      <a:r>
                        <a:rPr lang="en" sz="800">
                          <a:latin typeface="Avenir"/>
                          <a:ea typeface="Avenir"/>
                          <a:cs typeface="Avenir"/>
                          <a:sym typeface="Avenir"/>
                        </a:rPr>
                        <a:t>H</a:t>
                      </a:r>
                      <a:r>
                        <a:rPr baseline="-25000" lang="en" sz="800">
                          <a:latin typeface="Avenir"/>
                          <a:ea typeface="Avenir"/>
                          <a:cs typeface="Avenir"/>
                          <a:sym typeface="Avenir"/>
                        </a:rPr>
                        <a:t>2</a:t>
                      </a:r>
                      <a:endParaRPr baseline="-25000"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Mode 0: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1: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2: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3: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4: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5: 5510.09 cm</a:t>
                      </a:r>
                      <a:r>
                        <a:rPr baseline="30000" lang="en" sz="800">
                          <a:latin typeface="Avenir"/>
                          <a:ea typeface="Avenir"/>
                          <a:cs typeface="Avenir"/>
                          <a:sym typeface="Avenir"/>
                        </a:rPr>
                        <a:t>-1</a:t>
                      </a:r>
                      <a:endParaRPr baseline="30000"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4401</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+25%</a:t>
                      </a:r>
                      <a:endParaRPr sz="800">
                        <a:latin typeface="Avenir"/>
                        <a:ea typeface="Avenir"/>
                        <a:cs typeface="Avenir"/>
                        <a:sym typeface="Avenir"/>
                      </a:endParaRPr>
                    </a:p>
                  </a:txBody>
                  <a:tcPr marT="63500" marB="63500" marR="63500" marL="63500"/>
                </a:tc>
              </a:tr>
              <a:tr h="1211325">
                <a:tc>
                  <a:txBody>
                    <a:bodyPr/>
                    <a:lstStyle/>
                    <a:p>
                      <a:pPr indent="0" lvl="0" marL="0" rtl="0" algn="l">
                        <a:spcBef>
                          <a:spcPts val="0"/>
                        </a:spcBef>
                        <a:spcAft>
                          <a:spcPts val="0"/>
                        </a:spcAft>
                        <a:buNone/>
                      </a:pPr>
                      <a:r>
                        <a:rPr lang="en" sz="800">
                          <a:latin typeface="Avenir"/>
                          <a:ea typeface="Avenir"/>
                          <a:cs typeface="Avenir"/>
                          <a:sym typeface="Avenir"/>
                        </a:rPr>
                        <a:t>H</a:t>
                      </a:r>
                      <a:r>
                        <a:rPr baseline="-25000" lang="en" sz="800">
                          <a:latin typeface="Avenir"/>
                          <a:ea typeface="Avenir"/>
                          <a:cs typeface="Avenir"/>
                          <a:sym typeface="Avenir"/>
                        </a:rPr>
                        <a:t>2</a:t>
                      </a:r>
                      <a:r>
                        <a:rPr lang="en" sz="800">
                          <a:latin typeface="Avenir"/>
                          <a:ea typeface="Avenir"/>
                          <a:cs typeface="Avenir"/>
                          <a:sym typeface="Avenir"/>
                        </a:rPr>
                        <a:t>O</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Mode 0: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1: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2: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3: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4: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5: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6: 793.289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7: 3134.01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8: 3632.26 cm</a:t>
                      </a:r>
                      <a:r>
                        <a:rPr baseline="30000" lang="en" sz="800">
                          <a:latin typeface="Avenir"/>
                          <a:ea typeface="Avenir"/>
                          <a:cs typeface="Avenir"/>
                          <a:sym typeface="Avenir"/>
                        </a:rPr>
                        <a:t>-1</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1595</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3657</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3756</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-50.2%</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-14.3%</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-3.29%</a:t>
                      </a:r>
                      <a:endParaRPr sz="800">
                        <a:latin typeface="Avenir"/>
                        <a:ea typeface="Avenir"/>
                        <a:cs typeface="Avenir"/>
                        <a:sym typeface="Avenir"/>
                      </a:endParaRPr>
                    </a:p>
                  </a:txBody>
                  <a:tcPr marT="63500" marB="63500" marR="63500" marL="63500"/>
                </a:tc>
              </a:tr>
              <a:tr h="848850">
                <a:tc>
                  <a:txBody>
                    <a:bodyPr/>
                    <a:lstStyle/>
                    <a:p>
                      <a:pPr indent="0" lvl="0" marL="0" rtl="0" algn="l">
                        <a:spcBef>
                          <a:spcPts val="0"/>
                        </a:spcBef>
                        <a:spcAft>
                          <a:spcPts val="0"/>
                        </a:spcAft>
                        <a:buNone/>
                      </a:pPr>
                      <a:r>
                        <a:rPr lang="en" sz="800">
                          <a:latin typeface="Avenir"/>
                          <a:ea typeface="Avenir"/>
                          <a:cs typeface="Avenir"/>
                          <a:sym typeface="Avenir"/>
                        </a:rPr>
                        <a:t>HF</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Mode 0: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1: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2: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3: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4: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5: 6087.72 cm</a:t>
                      </a:r>
                      <a:r>
                        <a:rPr baseline="30000" lang="en" sz="800">
                          <a:latin typeface="Avenir"/>
                          <a:ea typeface="Avenir"/>
                          <a:cs typeface="Avenir"/>
                          <a:sym typeface="Avenir"/>
                        </a:rPr>
                        <a:t>-1</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4138</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+47%</a:t>
                      </a:r>
                      <a:endParaRPr sz="800">
                        <a:latin typeface="Avenir"/>
                        <a:ea typeface="Avenir"/>
                        <a:cs typeface="Avenir"/>
                        <a:sym typeface="Avenir"/>
                      </a:endParaRPr>
                    </a:p>
                  </a:txBody>
                  <a:tcPr marT="63500" marB="63500" marR="63500" marL="63500"/>
                </a:tc>
              </a:tr>
              <a:tr h="848850">
                <a:tc>
                  <a:txBody>
                    <a:bodyPr/>
                    <a:lstStyle/>
                    <a:p>
                      <a:pPr indent="0" lvl="0" marL="0" rtl="0" algn="l">
                        <a:spcBef>
                          <a:spcPts val="0"/>
                        </a:spcBef>
                        <a:spcAft>
                          <a:spcPts val="0"/>
                        </a:spcAft>
                        <a:buNone/>
                      </a:pPr>
                      <a:r>
                        <a:rPr lang="en" sz="800">
                          <a:latin typeface="Avenir"/>
                          <a:ea typeface="Avenir"/>
                          <a:cs typeface="Avenir"/>
                          <a:sym typeface="Avenir"/>
                        </a:rPr>
                        <a:t>HO</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Mode 0: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1: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2: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3: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4: 0 cm</a:t>
                      </a:r>
                      <a:r>
                        <a:rPr baseline="30000" lang="en" sz="800">
                          <a:latin typeface="Avenir"/>
                          <a:ea typeface="Avenir"/>
                          <a:cs typeface="Avenir"/>
                          <a:sym typeface="Avenir"/>
                        </a:rPr>
                        <a:t>-1</a:t>
                      </a:r>
                      <a:endParaRPr sz="800">
                        <a:latin typeface="Avenir"/>
                        <a:ea typeface="Avenir"/>
                        <a:cs typeface="Avenir"/>
                        <a:sym typeface="Avenir"/>
                      </a:endParaRPr>
                    </a:p>
                    <a:p>
                      <a:pPr indent="0" lvl="0" marL="0" rtl="0" algn="l">
                        <a:spcBef>
                          <a:spcPts val="0"/>
                        </a:spcBef>
                        <a:spcAft>
                          <a:spcPts val="0"/>
                        </a:spcAft>
                        <a:buNone/>
                      </a:pPr>
                      <a:r>
                        <a:rPr lang="en" sz="800">
                          <a:latin typeface="Avenir"/>
                          <a:ea typeface="Avenir"/>
                          <a:cs typeface="Avenir"/>
                          <a:sym typeface="Avenir"/>
                        </a:rPr>
                        <a:t>Mode 5: 5694.14 cm</a:t>
                      </a:r>
                      <a:r>
                        <a:rPr baseline="30000" lang="en" sz="800">
                          <a:latin typeface="Avenir"/>
                          <a:ea typeface="Avenir"/>
                          <a:cs typeface="Avenir"/>
                          <a:sym typeface="Avenir"/>
                        </a:rPr>
                        <a:t>-1</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3737</a:t>
                      </a:r>
                      <a:endParaRPr sz="800">
                        <a:latin typeface="Avenir"/>
                        <a:ea typeface="Avenir"/>
                        <a:cs typeface="Avenir"/>
                        <a:sym typeface="Avenir"/>
                      </a:endParaRPr>
                    </a:p>
                  </a:txBody>
                  <a:tcPr marT="63500" marB="63500" marR="63500" marL="63500"/>
                </a:tc>
                <a:tc>
                  <a:txBody>
                    <a:bodyPr/>
                    <a:lstStyle/>
                    <a:p>
                      <a:pPr indent="0" lvl="0" marL="0" rtl="0" algn="l">
                        <a:spcBef>
                          <a:spcPts val="0"/>
                        </a:spcBef>
                        <a:spcAft>
                          <a:spcPts val="0"/>
                        </a:spcAft>
                        <a:buNone/>
                      </a:pPr>
                      <a:r>
                        <a:rPr lang="en" sz="800">
                          <a:latin typeface="Avenir"/>
                          <a:ea typeface="Avenir"/>
                          <a:cs typeface="Avenir"/>
                          <a:sym typeface="Avenir"/>
                        </a:rPr>
                        <a:t>+52%</a:t>
                      </a:r>
                      <a:endParaRPr sz="800">
                        <a:latin typeface="Avenir"/>
                        <a:ea typeface="Avenir"/>
                        <a:cs typeface="Avenir"/>
                        <a:sym typeface="Avenir"/>
                      </a:endParaRPr>
                    </a:p>
                  </a:txBody>
                  <a:tcPr marT="63500" marB="63500" marR="63500" marL="6350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 7: Bend Mode (Scissors)</a:t>
            </a:r>
            <a:endParaRPr/>
          </a:p>
        </p:txBody>
      </p:sp>
      <p:sp>
        <p:nvSpPr>
          <p:cNvPr id="390" name="Google Shape;390;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1" name="Google Shape;391;p58" title="Mode_7.gif"/>
          <p:cNvPicPr preferRelativeResize="0"/>
          <p:nvPr/>
        </p:nvPicPr>
        <p:blipFill>
          <a:blip r:embed="rId3">
            <a:alphaModFix/>
          </a:blip>
          <a:stretch>
            <a:fillRect/>
          </a:stretch>
        </p:blipFill>
        <p:spPr>
          <a:xfrm>
            <a:off x="132350" y="1017725"/>
            <a:ext cx="8234801" cy="3923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59" title="Mode 7.avi">
            <a:hlinkClick r:id="rId3"/>
          </p:cNvPr>
          <p:cNvPicPr preferRelativeResize="0"/>
          <p:nvPr/>
        </p:nvPicPr>
        <p:blipFill>
          <a:blip r:embed="rId4">
            <a:alphaModFix/>
          </a:blip>
          <a:stretch>
            <a:fillRect/>
          </a:stretch>
        </p:blipFill>
        <p:spPr>
          <a:xfrm>
            <a:off x="3117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 8: Symmetric Mode</a:t>
            </a:r>
            <a:endParaRPr/>
          </a:p>
        </p:txBody>
      </p:sp>
      <p:sp>
        <p:nvSpPr>
          <p:cNvPr id="404" name="Google Shape;404;p60"/>
          <p:cNvSpPr txBox="1"/>
          <p:nvPr>
            <p:ph idx="1" type="body"/>
          </p:nvPr>
        </p:nvSpPr>
        <p:spPr>
          <a:xfrm>
            <a:off x="311700" y="1152475"/>
            <a:ext cx="8520600" cy="352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60" title="Mode 8.gif"/>
          <p:cNvPicPr preferRelativeResize="0"/>
          <p:nvPr/>
        </p:nvPicPr>
        <p:blipFill>
          <a:blip r:embed="rId3">
            <a:alphaModFix/>
          </a:blip>
          <a:stretch>
            <a:fillRect/>
          </a:stretch>
        </p:blipFill>
        <p:spPr>
          <a:xfrm>
            <a:off x="132350" y="1017725"/>
            <a:ext cx="8286750" cy="41257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212875"/>
            <a:ext cx="8520600" cy="73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 9: Asymmetric Mode</a:t>
            </a:r>
            <a:endParaRPr/>
          </a:p>
        </p:txBody>
      </p:sp>
      <p:sp>
        <p:nvSpPr>
          <p:cNvPr id="411" name="Google Shape;411;p61"/>
          <p:cNvSpPr txBox="1"/>
          <p:nvPr>
            <p:ph idx="1" type="body"/>
          </p:nvPr>
        </p:nvSpPr>
        <p:spPr>
          <a:xfrm>
            <a:off x="311700" y="1225975"/>
            <a:ext cx="8520600" cy="334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61" title="Mode 9.gif"/>
          <p:cNvPicPr preferRelativeResize="0"/>
          <p:nvPr/>
        </p:nvPicPr>
        <p:blipFill>
          <a:blip r:embed="rId3">
            <a:alphaModFix/>
          </a:blip>
          <a:stretch>
            <a:fillRect/>
          </a:stretch>
        </p:blipFill>
        <p:spPr>
          <a:xfrm>
            <a:off x="0" y="1225975"/>
            <a:ext cx="7632226" cy="3827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Georgia"/>
                <a:ea typeface="Georgia"/>
                <a:cs typeface="Georgia"/>
                <a:sym typeface="Georgia"/>
              </a:rPr>
              <a:t>How Do We Obtain The Normal Modes?</a:t>
            </a:r>
            <a:endParaRPr b="1">
              <a:latin typeface="Georgia"/>
              <a:ea typeface="Georgia"/>
              <a:cs typeface="Georgia"/>
              <a:sym typeface="Georgia"/>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sz="2300">
                <a:solidFill>
                  <a:schemeClr val="dk1"/>
                </a:solidFill>
                <a:latin typeface="Georgia"/>
                <a:ea typeface="Georgia"/>
                <a:cs typeface="Georgia"/>
                <a:sym typeface="Georgia"/>
              </a:rPr>
              <a:t>Process to Compute the Normal Modes:</a:t>
            </a:r>
            <a:endParaRPr sz="2300">
              <a:solidFill>
                <a:schemeClr val="dk1"/>
              </a:solidFill>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sz="2300" u="sng">
              <a:solidFill>
                <a:schemeClr val="dk1"/>
              </a:solidFill>
              <a:latin typeface="Georgia"/>
              <a:ea typeface="Georgia"/>
              <a:cs typeface="Georgia"/>
              <a:sym typeface="Georgia"/>
            </a:endParaRPr>
          </a:p>
          <a:p>
            <a:pPr indent="0" lvl="0" marL="0" rtl="0" algn="l">
              <a:spcBef>
                <a:spcPts val="0"/>
              </a:spcBef>
              <a:spcAft>
                <a:spcPts val="0"/>
              </a:spcAft>
              <a:buNone/>
            </a:pPr>
            <a:r>
              <a:rPr lang="en">
                <a:solidFill>
                  <a:srgbClr val="434343"/>
                </a:solidFill>
                <a:latin typeface="Georgia"/>
                <a:ea typeface="Georgia"/>
                <a:cs typeface="Georgia"/>
                <a:sym typeface="Georgia"/>
              </a:rPr>
              <a:t>1. </a:t>
            </a:r>
            <a:r>
              <a:rPr lang="en">
                <a:solidFill>
                  <a:srgbClr val="434343"/>
                </a:solidFill>
                <a:latin typeface="Georgia"/>
                <a:ea typeface="Georgia"/>
                <a:cs typeface="Georgia"/>
                <a:sym typeface="Georgia"/>
              </a:rPr>
              <a:t>Optimize the molecular geometry</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2. </a:t>
            </a:r>
            <a:r>
              <a:rPr lang="en">
                <a:solidFill>
                  <a:srgbClr val="434343"/>
                </a:solidFill>
                <a:latin typeface="Georgia"/>
                <a:ea typeface="Georgia"/>
                <a:cs typeface="Georgia"/>
                <a:sym typeface="Georgia"/>
              </a:rPr>
              <a:t>Compute the Hessian matrix</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3. Convert to mass-weighted Hessian</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4. Solve the eigenvalue problem</a:t>
            </a:r>
            <a:endParaRPr>
              <a:solidFill>
                <a:srgbClr val="434343"/>
              </a:solidFill>
              <a:latin typeface="Georgia"/>
              <a:ea typeface="Georgia"/>
              <a:cs typeface="Georgia"/>
              <a:sym typeface="Georgia"/>
            </a:endParaRPr>
          </a:p>
          <a:p>
            <a:pPr indent="0" lvl="0" marL="0" rtl="0" algn="l">
              <a:spcBef>
                <a:spcPts val="1200"/>
              </a:spcBef>
              <a:spcAft>
                <a:spcPts val="0"/>
              </a:spcAft>
              <a:buNone/>
            </a:pPr>
            <a:r>
              <a:rPr lang="en">
                <a:solidFill>
                  <a:srgbClr val="434343"/>
                </a:solidFill>
                <a:latin typeface="Georgia"/>
                <a:ea typeface="Georgia"/>
                <a:cs typeface="Georgia"/>
                <a:sym typeface="Georgia"/>
              </a:rPr>
              <a:t>5. The eigenvalues are the frequencies</a:t>
            </a:r>
            <a:endParaRPr>
              <a:solidFill>
                <a:srgbClr val="434343"/>
              </a:solidFill>
              <a:latin typeface="Georgia"/>
              <a:ea typeface="Georgia"/>
              <a:cs typeface="Georgia"/>
              <a:sym typeface="Georgia"/>
            </a:endParaRPr>
          </a:p>
          <a:p>
            <a:pPr indent="0" lvl="0" marL="0" rtl="0" algn="l">
              <a:spcBef>
                <a:spcPts val="1200"/>
              </a:spcBef>
              <a:spcAft>
                <a:spcPts val="1200"/>
              </a:spcAft>
              <a:buNone/>
            </a:pPr>
            <a:r>
              <a:rPr lang="en">
                <a:solidFill>
                  <a:srgbClr val="434343"/>
                </a:solidFill>
                <a:latin typeface="Georgia"/>
                <a:ea typeface="Georgia"/>
                <a:cs typeface="Georgia"/>
                <a:sym typeface="Georgia"/>
              </a:rPr>
              <a:t>6. The eigenvectors are the normal mode displacement patterns</a:t>
            </a:r>
            <a:endParaRPr>
              <a:solidFill>
                <a:srgbClr val="434343"/>
              </a:solidFill>
              <a:latin typeface="Georgia"/>
              <a:ea typeface="Georgia"/>
              <a:cs typeface="Georgia"/>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3"/>
        </a:solidFill>
      </p:bgPr>
    </p:bg>
    <p:spTree>
      <p:nvGrpSpPr>
        <p:cNvPr id="416" name="Shape 416"/>
        <p:cNvGrpSpPr/>
        <p:nvPr/>
      </p:nvGrpSpPr>
      <p:grpSpPr>
        <a:xfrm>
          <a:off x="0" y="0"/>
          <a:ext cx="0" cy="0"/>
          <a:chOff x="0" y="0"/>
          <a:chExt cx="0" cy="0"/>
        </a:xfrm>
      </p:grpSpPr>
      <p:sp>
        <p:nvSpPr>
          <p:cNvPr id="417" name="Google Shape;41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418" name="Google Shape;41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venir"/>
              <a:buChar char="●"/>
            </a:pPr>
            <a:r>
              <a:rPr lang="en" sz="1400">
                <a:latin typeface="Avenir"/>
                <a:ea typeface="Avenir"/>
                <a:cs typeface="Avenir"/>
                <a:sym typeface="Avenir"/>
              </a:rPr>
              <a:t>Interpret the results (CNDO/2 model) &amp; compare it with experimental values (IR Spectroscopy) to evaluate the trends.</a:t>
            </a:r>
            <a:endParaRPr sz="1400">
              <a:latin typeface="Avenir"/>
              <a:ea typeface="Avenir"/>
              <a:cs typeface="Avenir"/>
              <a:sym typeface="Avenir"/>
            </a:endParaRPr>
          </a:p>
          <a:p>
            <a:pPr indent="-317500" lvl="0" marL="457200" rtl="0" algn="l">
              <a:spcBef>
                <a:spcPts val="0"/>
              </a:spcBef>
              <a:spcAft>
                <a:spcPts val="0"/>
              </a:spcAft>
              <a:buSzPts val="1400"/>
              <a:buFont typeface="Avenir"/>
              <a:buChar char="●"/>
            </a:pPr>
            <a:r>
              <a:rPr lang="en" sz="1400">
                <a:latin typeface="Avenir"/>
                <a:ea typeface="Avenir"/>
                <a:cs typeface="Avenir"/>
                <a:sym typeface="Avenir"/>
              </a:rPr>
              <a:t>Extend the implementation to evaluate other molecules not provided in the homework.</a:t>
            </a:r>
            <a:endParaRPr sz="1400">
              <a:latin typeface="Avenir"/>
              <a:ea typeface="Avenir"/>
              <a:cs typeface="Avenir"/>
              <a:sym typeface="Avenir"/>
            </a:endParaRPr>
          </a:p>
          <a:p>
            <a:pPr indent="-317500" lvl="0" marL="457200" rtl="0" algn="l">
              <a:spcBef>
                <a:spcPts val="0"/>
              </a:spcBef>
              <a:spcAft>
                <a:spcPts val="0"/>
              </a:spcAft>
              <a:buSzPts val="1400"/>
              <a:buFont typeface="Avenir"/>
              <a:buChar char="●"/>
            </a:pPr>
            <a:r>
              <a:rPr lang="en" sz="1400">
                <a:latin typeface="Avenir"/>
                <a:ea typeface="Avenir"/>
                <a:cs typeface="Avenir"/>
                <a:sym typeface="Avenir"/>
              </a:rPr>
              <a:t>Complete the visualization model to be able to visualize the normal modes with Avogadro &amp; VMD.</a:t>
            </a:r>
            <a:endParaRPr sz="1400">
              <a:latin typeface="Avenir"/>
              <a:ea typeface="Avenir"/>
              <a:cs typeface="Avenir"/>
              <a:sym typeface="Avenir"/>
            </a:endParaRPr>
          </a:p>
          <a:p>
            <a:pPr indent="-317500" lvl="0" marL="457200" rtl="0" algn="l">
              <a:spcBef>
                <a:spcPts val="0"/>
              </a:spcBef>
              <a:spcAft>
                <a:spcPts val="0"/>
              </a:spcAft>
              <a:buSzPts val="1400"/>
              <a:buFont typeface="Avenir"/>
              <a:buChar char="●"/>
            </a:pPr>
            <a:r>
              <a:rPr lang="en" sz="1400">
                <a:latin typeface="Avenir"/>
                <a:ea typeface="Avenir"/>
                <a:cs typeface="Avenir"/>
                <a:sym typeface="Avenir"/>
              </a:rPr>
              <a:t>Develop test cases &amp; Github actions to evaluate the model to avoid any crashes prior to utilization of the model.</a:t>
            </a:r>
            <a:endParaRPr sz="1400">
              <a:latin typeface="Avenir"/>
              <a:ea typeface="Avenir"/>
              <a:cs typeface="Avenir"/>
              <a:sym typeface="Aveni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2" name="Shape 422"/>
        <p:cNvGrpSpPr/>
        <p:nvPr/>
      </p:nvGrpSpPr>
      <p:grpSpPr>
        <a:xfrm>
          <a:off x="0" y="0"/>
          <a:ext cx="0" cy="0"/>
          <a:chOff x="0" y="0"/>
          <a:chExt cx="0" cy="0"/>
        </a:xfrm>
      </p:grpSpPr>
      <p:sp>
        <p:nvSpPr>
          <p:cNvPr id="423" name="Google Shape;42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7: </a:t>
            </a:r>
            <a:endParaRPr/>
          </a:p>
        </p:txBody>
      </p:sp>
      <p:sp>
        <p:nvSpPr>
          <p:cNvPr id="424" name="Google Shape;42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5" name="Google Shape;425;p63" title="NH3 Mode 7.gif"/>
          <p:cNvPicPr preferRelativeResize="0"/>
          <p:nvPr/>
        </p:nvPicPr>
        <p:blipFill>
          <a:blip r:embed="rId3">
            <a:alphaModFix/>
          </a:blip>
          <a:stretch>
            <a:fillRect/>
          </a:stretch>
        </p:blipFill>
        <p:spPr>
          <a:xfrm>
            <a:off x="311700" y="1152475"/>
            <a:ext cx="6920803" cy="3526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7 in Bohr</a:t>
            </a:r>
            <a:endParaRPr/>
          </a:p>
        </p:txBody>
      </p:sp>
      <p:sp>
        <p:nvSpPr>
          <p:cNvPr id="431" name="Google Shape;431;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2" name="Google Shape;432;p64" title="NH3_mode_7.gif"/>
          <p:cNvPicPr preferRelativeResize="0"/>
          <p:nvPr/>
        </p:nvPicPr>
        <p:blipFill>
          <a:blip r:embed="rId3">
            <a:alphaModFix/>
          </a:blip>
          <a:stretch>
            <a:fillRect/>
          </a:stretch>
        </p:blipFill>
        <p:spPr>
          <a:xfrm>
            <a:off x="0" y="1017725"/>
            <a:ext cx="8832302" cy="4036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8:</a:t>
            </a:r>
            <a:endParaRPr/>
          </a:p>
        </p:txBody>
      </p:sp>
      <p:sp>
        <p:nvSpPr>
          <p:cNvPr id="438" name="Google Shape;438;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9" name="Google Shape;439;p65" title="NH3 mode 8.gif"/>
          <p:cNvPicPr preferRelativeResize="0"/>
          <p:nvPr/>
        </p:nvPicPr>
        <p:blipFill>
          <a:blip r:embed="rId3">
            <a:alphaModFix/>
          </a:blip>
          <a:stretch>
            <a:fillRect/>
          </a:stretch>
        </p:blipFill>
        <p:spPr>
          <a:xfrm>
            <a:off x="151850" y="1152475"/>
            <a:ext cx="6871301" cy="356002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9</a:t>
            </a:r>
            <a:endParaRPr/>
          </a:p>
        </p:txBody>
      </p:sp>
      <p:sp>
        <p:nvSpPr>
          <p:cNvPr id="445" name="Google Shape;44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6" name="Google Shape;446;p66" title="NH3 mode 9.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10</a:t>
            </a:r>
            <a:endParaRPr/>
          </a:p>
        </p:txBody>
      </p:sp>
      <p:sp>
        <p:nvSpPr>
          <p:cNvPr id="452" name="Google Shape;452;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3" name="Google Shape;453;p67" title="NH3 mode 10.gif"/>
          <p:cNvPicPr preferRelativeResize="0"/>
          <p:nvPr/>
        </p:nvPicPr>
        <p:blipFill>
          <a:blip r:embed="rId3">
            <a:alphaModFix/>
          </a:blip>
          <a:stretch>
            <a:fillRect/>
          </a:stretch>
        </p:blipFill>
        <p:spPr>
          <a:xfrm>
            <a:off x="0" y="1079050"/>
            <a:ext cx="9144002" cy="39747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11</a:t>
            </a:r>
            <a:endParaRPr/>
          </a:p>
        </p:txBody>
      </p:sp>
      <p:sp>
        <p:nvSpPr>
          <p:cNvPr id="459" name="Google Shape;459;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0" name="Google Shape;460;p68" title="NH3 mode 11.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NH3 Mode 12</a:t>
            </a:r>
            <a:endParaRPr/>
          </a:p>
        </p:txBody>
      </p:sp>
      <p:sp>
        <p:nvSpPr>
          <p:cNvPr id="466" name="Google Shape;466;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69" title="NH3 mode 12.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7</a:t>
            </a:r>
            <a:endParaRPr/>
          </a:p>
        </p:txBody>
      </p:sp>
      <p:sp>
        <p:nvSpPr>
          <p:cNvPr id="473" name="Google Shape;47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4" name="Google Shape;474;p70" title="CH4 Mode 7.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8</a:t>
            </a:r>
            <a:endParaRPr/>
          </a:p>
        </p:txBody>
      </p:sp>
      <p:sp>
        <p:nvSpPr>
          <p:cNvPr id="480" name="Google Shape;48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1" name="Google Shape;481;p71" title="CH4 Mode 8.gif"/>
          <p:cNvPicPr preferRelativeResize="0"/>
          <p:nvPr/>
        </p:nvPicPr>
        <p:blipFill>
          <a:blip r:embed="rId3">
            <a:alphaModFix/>
          </a:blip>
          <a:stretch>
            <a:fillRect/>
          </a:stretch>
        </p:blipFill>
        <p:spPr>
          <a:xfrm>
            <a:off x="0" y="1152475"/>
            <a:ext cx="4753928" cy="3901325"/>
          </a:xfrm>
          <a:prstGeom prst="rect">
            <a:avLst/>
          </a:prstGeom>
          <a:noFill/>
          <a:ln>
            <a:noFill/>
          </a:ln>
        </p:spPr>
      </p:pic>
      <p:pic>
        <p:nvPicPr>
          <p:cNvPr id="482" name="Google Shape;482;p71" title="CH4 Mode 8 Van Der Waals.gif"/>
          <p:cNvPicPr preferRelativeResize="0"/>
          <p:nvPr/>
        </p:nvPicPr>
        <p:blipFill>
          <a:blip r:embed="rId4">
            <a:alphaModFix/>
          </a:blip>
          <a:stretch>
            <a:fillRect/>
          </a:stretch>
        </p:blipFill>
        <p:spPr>
          <a:xfrm>
            <a:off x="4753925" y="1152475"/>
            <a:ext cx="4390074" cy="390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Geometry Optimization: Homework 5 extra credit</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a:solidFill>
                <a:srgbClr val="434343"/>
              </a:solidFill>
              <a:latin typeface="Georgia"/>
              <a:ea typeface="Georgia"/>
              <a:cs typeface="Georgia"/>
              <a:sym typeface="Georgia"/>
            </a:endParaRPr>
          </a:p>
          <a:p>
            <a:pPr indent="-342900" lvl="0" marL="457200" marR="0" rtl="0" algn="l">
              <a:lnSpc>
                <a:spcPct val="115000"/>
              </a:lnSpc>
              <a:spcBef>
                <a:spcPts val="1200"/>
              </a:spcBef>
              <a:spcAft>
                <a:spcPts val="0"/>
              </a:spcAft>
              <a:buClr>
                <a:schemeClr val="dk1"/>
              </a:buClr>
              <a:buSzPts val="1800"/>
              <a:buFont typeface="Georgia"/>
              <a:buChar char="●"/>
            </a:pPr>
            <a:r>
              <a:rPr lang="en">
                <a:solidFill>
                  <a:schemeClr val="dk1"/>
                </a:solidFill>
                <a:latin typeface="Georgia"/>
                <a:ea typeface="Georgia"/>
                <a:cs typeface="Georgia"/>
                <a:sym typeface="Georgia"/>
              </a:rPr>
              <a:t>To optimize the geometry, we refactored the optimization code from homework 1 to be compatible with our CNDO/2 code.</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342900" lvl="0" marL="457200" marR="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Normal modes can only be computed once the molecule is fully optimized.</a:t>
            </a:r>
            <a:br>
              <a:rPr lang="en">
                <a:solidFill>
                  <a:schemeClr val="dk1"/>
                </a:solidFill>
                <a:latin typeface="Georgia"/>
                <a:ea typeface="Georgia"/>
                <a:cs typeface="Georgia"/>
                <a:sym typeface="Georgia"/>
              </a:rPr>
            </a:br>
            <a:endParaRPr>
              <a:solidFill>
                <a:schemeClr val="dk1"/>
              </a:solidFill>
              <a:latin typeface="Georgia"/>
              <a:ea typeface="Georgia"/>
              <a:cs typeface="Georgia"/>
              <a:sym typeface="Georgia"/>
            </a:endParaRPr>
          </a:p>
          <a:p>
            <a:pPr indent="-342900" lvl="0" marL="457200" marR="0" rtl="0" algn="l">
              <a:lnSpc>
                <a:spcPct val="115000"/>
              </a:lnSpc>
              <a:spcBef>
                <a:spcPts val="0"/>
              </a:spcBef>
              <a:spcAft>
                <a:spcPts val="0"/>
              </a:spcAft>
              <a:buClr>
                <a:schemeClr val="dk1"/>
              </a:buClr>
              <a:buSzPts val="1800"/>
              <a:buFont typeface="Georgia"/>
              <a:buChar char="●"/>
            </a:pPr>
            <a:r>
              <a:rPr lang="en">
                <a:solidFill>
                  <a:schemeClr val="dk1"/>
                </a:solidFill>
                <a:latin typeface="Georgia"/>
                <a:ea typeface="Georgia"/>
                <a:cs typeface="Georgia"/>
                <a:sym typeface="Georgia"/>
              </a:rPr>
              <a:t>At the optimized geometry, moving any atom slightly in any direction increases the energy.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6" name="Shape 486"/>
        <p:cNvGrpSpPr/>
        <p:nvPr/>
      </p:nvGrpSpPr>
      <p:grpSpPr>
        <a:xfrm>
          <a:off x="0" y="0"/>
          <a:ext cx="0" cy="0"/>
          <a:chOff x="0" y="0"/>
          <a:chExt cx="0" cy="0"/>
        </a:xfrm>
      </p:grpSpPr>
      <p:sp>
        <p:nvSpPr>
          <p:cNvPr id="487" name="Google Shape;48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10</a:t>
            </a:r>
            <a:endParaRPr/>
          </a:p>
        </p:txBody>
      </p:sp>
      <p:sp>
        <p:nvSpPr>
          <p:cNvPr id="488" name="Google Shape;488;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9" name="Google Shape;489;p72" title="CH4 Mode 10 Van der Waals.gif"/>
          <p:cNvPicPr preferRelativeResize="0"/>
          <p:nvPr/>
        </p:nvPicPr>
        <p:blipFill>
          <a:blip r:embed="rId3">
            <a:alphaModFix/>
          </a:blip>
          <a:stretch>
            <a:fillRect/>
          </a:stretch>
        </p:blipFill>
        <p:spPr>
          <a:xfrm>
            <a:off x="0" y="1106225"/>
            <a:ext cx="9144002" cy="40372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3" name="Shape 493"/>
        <p:cNvGrpSpPr/>
        <p:nvPr/>
      </p:nvGrpSpPr>
      <p:grpSpPr>
        <a:xfrm>
          <a:off x="0" y="0"/>
          <a:ext cx="0" cy="0"/>
          <a:chOff x="0" y="0"/>
          <a:chExt cx="0" cy="0"/>
        </a:xfrm>
      </p:grpSpPr>
      <p:sp>
        <p:nvSpPr>
          <p:cNvPr id="494" name="Google Shape;494;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11</a:t>
            </a:r>
            <a:endParaRPr/>
          </a:p>
        </p:txBody>
      </p:sp>
      <p:sp>
        <p:nvSpPr>
          <p:cNvPr id="495" name="Google Shape;495;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96" name="Google Shape;496;p73" title="CH4 Mode 11 van der waals.gif"/>
          <p:cNvPicPr preferRelativeResize="0"/>
          <p:nvPr/>
        </p:nvPicPr>
        <p:blipFill>
          <a:blip r:embed="rId3">
            <a:alphaModFix/>
          </a:blip>
          <a:stretch>
            <a:fillRect/>
          </a:stretch>
        </p:blipFill>
        <p:spPr>
          <a:xfrm>
            <a:off x="0" y="1017725"/>
            <a:ext cx="9144002" cy="4036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12</a:t>
            </a:r>
            <a:endParaRPr/>
          </a:p>
        </p:txBody>
      </p:sp>
      <p:sp>
        <p:nvSpPr>
          <p:cNvPr id="502" name="Google Shape;50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03" name="Google Shape;503;p74" title="CH4 Mode 12.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13</a:t>
            </a:r>
            <a:endParaRPr/>
          </a:p>
        </p:txBody>
      </p:sp>
      <p:sp>
        <p:nvSpPr>
          <p:cNvPr id="509" name="Google Shape;509;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0" name="Google Shape;510;p75" title="CH4 Mode 13.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14</a:t>
            </a:r>
            <a:endParaRPr/>
          </a:p>
        </p:txBody>
      </p:sp>
      <p:sp>
        <p:nvSpPr>
          <p:cNvPr id="516" name="Google Shape;516;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17" name="Google Shape;517;p76" title="CH4 Mode 14.gif"/>
          <p:cNvPicPr preferRelativeResize="0"/>
          <p:nvPr/>
        </p:nvPicPr>
        <p:blipFill>
          <a:blip r:embed="rId3">
            <a:alphaModFix/>
          </a:blip>
          <a:stretch>
            <a:fillRect/>
          </a:stretch>
        </p:blipFill>
        <p:spPr>
          <a:xfrm>
            <a:off x="0" y="1017725"/>
            <a:ext cx="9144002" cy="40360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15</a:t>
            </a:r>
            <a:endParaRPr/>
          </a:p>
        </p:txBody>
      </p:sp>
      <p:sp>
        <p:nvSpPr>
          <p:cNvPr id="523" name="Google Shape;523;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24" name="Google Shape;524;p77" title="CH4 Mode 15.gif"/>
          <p:cNvPicPr preferRelativeResize="0"/>
          <p:nvPr/>
        </p:nvPicPr>
        <p:blipFill>
          <a:blip r:embed="rId3">
            <a:alphaModFix/>
          </a:blip>
          <a:stretch>
            <a:fillRect/>
          </a:stretch>
        </p:blipFill>
        <p:spPr>
          <a:xfrm>
            <a:off x="0" y="1017725"/>
            <a:ext cx="9144002" cy="40360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8" name="Shape 528"/>
        <p:cNvGrpSpPr/>
        <p:nvPr/>
      </p:nvGrpSpPr>
      <p:grpSpPr>
        <a:xfrm>
          <a:off x="0" y="0"/>
          <a:ext cx="0" cy="0"/>
          <a:chOff x="0" y="0"/>
          <a:chExt cx="0" cy="0"/>
        </a:xfrm>
      </p:grpSpPr>
      <p:sp>
        <p:nvSpPr>
          <p:cNvPr id="529" name="Google Shape;529;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CH4 Mode 15 Van Der Waals</a:t>
            </a:r>
            <a:endParaRPr/>
          </a:p>
        </p:txBody>
      </p:sp>
      <p:sp>
        <p:nvSpPr>
          <p:cNvPr id="530" name="Google Shape;530;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31" name="Google Shape;531;p78" title="CH4 Mode 15 van der waals.gif"/>
          <p:cNvPicPr preferRelativeResize="0"/>
          <p:nvPr/>
        </p:nvPicPr>
        <p:blipFill>
          <a:blip r:embed="rId3">
            <a:alphaModFix/>
          </a:blip>
          <a:stretch>
            <a:fillRect/>
          </a:stretch>
        </p:blipFill>
        <p:spPr>
          <a:xfrm>
            <a:off x="0" y="1152475"/>
            <a:ext cx="9144002" cy="3901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Linear Algebra Review</a:t>
            </a:r>
            <a:endParaRPr>
              <a:latin typeface="Georgia"/>
              <a:ea typeface="Georgia"/>
              <a:cs typeface="Georgia"/>
              <a:sym typeface="Georgia"/>
            </a:endParaRPr>
          </a:p>
        </p:txBody>
      </p:sp>
      <p:sp>
        <p:nvSpPr>
          <p:cNvPr id="91" name="Google Shape;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What are Eigenvectors and Eigenvalues?</a:t>
            </a:r>
            <a:endParaRPr>
              <a:latin typeface="Georgia"/>
              <a:ea typeface="Georgia"/>
              <a:cs typeface="Georgia"/>
              <a:sym typeface="Georgia"/>
            </a:endParaRPr>
          </a:p>
          <a:p>
            <a:pPr indent="0" lvl="0" marL="0" rtl="0" algn="l">
              <a:spcBef>
                <a:spcPts val="1200"/>
              </a:spcBef>
              <a:spcAft>
                <a:spcPts val="0"/>
              </a:spcAft>
              <a:buNone/>
            </a:pPr>
            <a:r>
              <a:rPr lang="en">
                <a:latin typeface="Georgia"/>
                <a:ea typeface="Georgia"/>
                <a:cs typeface="Georgia"/>
                <a:sym typeface="Georgia"/>
              </a:rPr>
              <a:t>Eigenvectors are nonzero vectors that, when a linear transformation is applied to it, results in a new vector that has the same direction as the original vector but a different magnitude. </a:t>
            </a:r>
            <a:endParaRPr>
              <a:latin typeface="Georgia"/>
              <a:ea typeface="Georgia"/>
              <a:cs typeface="Georgia"/>
              <a:sym typeface="Georgia"/>
            </a:endParaRPr>
          </a:p>
          <a:p>
            <a:pPr indent="0" lvl="0" marL="0" rtl="0" algn="l">
              <a:spcBef>
                <a:spcPts val="1200"/>
              </a:spcBef>
              <a:spcAft>
                <a:spcPts val="1200"/>
              </a:spcAft>
              <a:buNone/>
            </a:pPr>
            <a:r>
              <a:rPr lang="en">
                <a:latin typeface="Georgia"/>
                <a:ea typeface="Georgia"/>
                <a:cs typeface="Georgia"/>
                <a:sym typeface="Georgia"/>
              </a:rPr>
              <a:t>Eigenvalues are scalars that scale the original vector into the new vector.</a:t>
            </a:r>
            <a:endParaRPr>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The Hessian Matrix</a:t>
            </a:r>
            <a:endParaRPr>
              <a:latin typeface="Georgia"/>
              <a:ea typeface="Georgia"/>
              <a:cs typeface="Georgia"/>
              <a:sym typeface="Georgia"/>
            </a:endParaRPr>
          </a:p>
        </p:txBody>
      </p:sp>
      <p:sp>
        <p:nvSpPr>
          <p:cNvPr id="97" name="Google Shape;9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695D46"/>
                </a:solidFill>
                <a:latin typeface="Georgia"/>
                <a:ea typeface="Georgia"/>
                <a:cs typeface="Georgia"/>
                <a:sym typeface="Georgia"/>
              </a:rPr>
              <a:t>The second derivatives of the energy (in our case). </a:t>
            </a:r>
            <a:endParaRPr>
              <a:solidFill>
                <a:srgbClr val="695D46"/>
              </a:solidFill>
              <a:latin typeface="Georgia"/>
              <a:ea typeface="Georgia"/>
              <a:cs typeface="Georgia"/>
              <a:sym typeface="Georgia"/>
            </a:endParaRPr>
          </a:p>
          <a:p>
            <a:pPr indent="0" lvl="0" marL="0" rtl="0" algn="l">
              <a:spcBef>
                <a:spcPts val="1200"/>
              </a:spcBef>
              <a:spcAft>
                <a:spcPts val="1200"/>
              </a:spcAft>
              <a:buClr>
                <a:schemeClr val="dk1"/>
              </a:buClr>
              <a:buSzPts val="1100"/>
              <a:buFont typeface="Arial"/>
              <a:buNone/>
            </a:pPr>
            <a:r>
              <a:rPr lang="en">
                <a:solidFill>
                  <a:srgbClr val="695D46"/>
                </a:solidFill>
                <a:latin typeface="Georgia"/>
                <a:ea typeface="Georgia"/>
                <a:cs typeface="Georgia"/>
                <a:sym typeface="Georgia"/>
              </a:rPr>
              <a:t>H for E = f(x,y)							H for E = f(x,y,z)</a:t>
            </a:r>
            <a:endParaRPr>
              <a:latin typeface="Georgia"/>
              <a:ea typeface="Georgia"/>
              <a:cs typeface="Georgia"/>
              <a:sym typeface="Georgia"/>
            </a:endParaRPr>
          </a:p>
        </p:txBody>
      </p:sp>
      <p:pic>
        <p:nvPicPr>
          <p:cNvPr id="98" name="Google Shape;98;p20" title="Screenshot 2025-12-08 at 9.19.09 PM.png"/>
          <p:cNvPicPr preferRelativeResize="0"/>
          <p:nvPr/>
        </p:nvPicPr>
        <p:blipFill>
          <a:blip r:embed="rId3">
            <a:alphaModFix/>
          </a:blip>
          <a:stretch>
            <a:fillRect/>
          </a:stretch>
        </p:blipFill>
        <p:spPr>
          <a:xfrm>
            <a:off x="368300" y="2732875"/>
            <a:ext cx="3733800" cy="1708950"/>
          </a:xfrm>
          <a:prstGeom prst="rect">
            <a:avLst/>
          </a:prstGeom>
          <a:noFill/>
          <a:ln>
            <a:noFill/>
          </a:ln>
        </p:spPr>
      </p:pic>
      <p:pic>
        <p:nvPicPr>
          <p:cNvPr id="99" name="Google Shape;99;p20" title="Screenshot 2025-12-09 at 2.52.24 PM.png"/>
          <p:cNvPicPr preferRelativeResize="0"/>
          <p:nvPr/>
        </p:nvPicPr>
        <p:blipFill>
          <a:blip r:embed="rId4">
            <a:alphaModFix/>
          </a:blip>
          <a:stretch>
            <a:fillRect/>
          </a:stretch>
        </p:blipFill>
        <p:spPr>
          <a:xfrm>
            <a:off x="3798875" y="2571750"/>
            <a:ext cx="4924026" cy="199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What does the Hessian Do</a:t>
            </a:r>
            <a:endParaRPr>
              <a:latin typeface="Georgia"/>
              <a:ea typeface="Georgia"/>
              <a:cs typeface="Georgia"/>
              <a:sym typeface="Georgia"/>
            </a:endParaRPr>
          </a:p>
        </p:txBody>
      </p:sp>
      <p:sp>
        <p:nvSpPr>
          <p:cNvPr id="105" name="Google Shape;10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Font typeface="Georgia"/>
              <a:buChar char="●"/>
            </a:pPr>
            <a:r>
              <a:rPr lang="en" sz="1900">
                <a:latin typeface="Georgia"/>
                <a:ea typeface="Georgia"/>
                <a:cs typeface="Georgia"/>
                <a:sym typeface="Georgia"/>
              </a:rPr>
              <a:t>The Hessian Matrix is a linear transformation that maps atomic displacements to restoring forces</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In other words, the Hessian tells you how hard the energy </a:t>
            </a:r>
            <a:r>
              <a:rPr lang="en" sz="1900">
                <a:latin typeface="Georgia"/>
                <a:ea typeface="Georgia"/>
                <a:cs typeface="Georgia"/>
                <a:sym typeface="Georgia"/>
              </a:rPr>
              <a:t>pushes</a:t>
            </a:r>
            <a:r>
              <a:rPr lang="en" sz="1900">
                <a:latin typeface="Georgia"/>
                <a:ea typeface="Georgia"/>
                <a:cs typeface="Georgia"/>
                <a:sym typeface="Georgia"/>
              </a:rPr>
              <a:t> back if you displace an atom</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The Hessian Matrix is a 3N x 3N matrix, where N is the number of Atoms</a:t>
            </a:r>
            <a:endParaRPr sz="1900">
              <a:latin typeface="Georgia"/>
              <a:ea typeface="Georgia"/>
              <a:cs typeface="Georgia"/>
              <a:sym typeface="Georgia"/>
            </a:endParaRPr>
          </a:p>
          <a:p>
            <a:pPr indent="-349250" lvl="0" marL="457200" rtl="0" algn="l">
              <a:spcBef>
                <a:spcPts val="0"/>
              </a:spcBef>
              <a:spcAft>
                <a:spcPts val="0"/>
              </a:spcAft>
              <a:buSzPts val="1900"/>
              <a:buFont typeface="Georgia"/>
              <a:buChar char="●"/>
            </a:pPr>
            <a:r>
              <a:rPr lang="en" sz="1900">
                <a:latin typeface="Georgia"/>
                <a:ea typeface="Georgia"/>
                <a:cs typeface="Georgia"/>
                <a:sym typeface="Georgia"/>
              </a:rPr>
              <a:t>By diagonalizing (Solving the Eigenvalue Problem) we can determine the independent vibrational motions and their frequencies</a:t>
            </a:r>
            <a:endParaRPr sz="19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